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65" r:id="rId3"/>
    <p:sldId id="268" r:id="rId4"/>
    <p:sldId id="281" r:id="rId5"/>
    <p:sldId id="282" r:id="rId6"/>
    <p:sldId id="275" r:id="rId7"/>
    <p:sldId id="283" r:id="rId8"/>
    <p:sldId id="287" r:id="rId9"/>
    <p:sldId id="276" r:id="rId10"/>
    <p:sldId id="277" r:id="rId11"/>
    <p:sldId id="273" r:id="rId12"/>
    <p:sldId id="280" r:id="rId13"/>
    <p:sldId id="274" r:id="rId14"/>
    <p:sldId id="288" r:id="rId15"/>
    <p:sldId id="290" r:id="rId16"/>
    <p:sldId id="291" r:id="rId17"/>
    <p:sldId id="267" r:id="rId18"/>
    <p:sldId id="272" r:id="rId19"/>
    <p:sldId id="257" r:id="rId20"/>
    <p:sldId id="271" r:id="rId21"/>
    <p:sldId id="278" r:id="rId22"/>
    <p:sldId id="279" r:id="rId23"/>
    <p:sldId id="285" r:id="rId24"/>
    <p:sldId id="289" r:id="rId25"/>
    <p:sldId id="286" r:id="rId26"/>
    <p:sldId id="26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84" userDrawn="1">
          <p15:clr>
            <a:srgbClr val="A4A3A4"/>
          </p15:clr>
        </p15:guide>
        <p15:guide id="2" pos="3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1C3D"/>
    <a:srgbClr val="7C868D"/>
    <a:srgbClr val="63666A"/>
    <a:srgbClr val="FA6400"/>
    <a:srgbClr val="FB6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20"/>
    <p:restoredTop sz="94694"/>
  </p:normalViewPr>
  <p:slideViewPr>
    <p:cSldViewPr snapToGrid="0" snapToObjects="1">
      <p:cViewPr varScale="1">
        <p:scale>
          <a:sx n="110" d="100"/>
          <a:sy n="110" d="100"/>
        </p:scale>
        <p:origin x="306" y="114"/>
      </p:cViewPr>
      <p:guideLst>
        <p:guide orient="horz" pos="3384"/>
        <p:guide pos="3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8BFFB-A540-6648-9625-4836B62317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C73EC4-0299-014F-AB63-5613D710F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F94B0-DB87-5A47-AE2A-0E1D86F67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3C7D-B11C-8E43-A742-35D7D77F5333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FB195-33B6-C54F-918A-7B248F91B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38E47-E1D2-464F-84C8-7CF125C7B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B41D-D4B6-FD40-8C8E-00FA62457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823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339E2-8162-854A-9785-5C0F887B1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A9A83B-A163-C845-9E2F-242B3E72FC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71843-8078-8E4F-8AC3-9CABB3CE7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3C7D-B11C-8E43-A742-35D7D77F5333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168B9-963D-5547-88F3-E66B21026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C0DBA-6DFD-EC49-89EB-D72108C3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B41D-D4B6-FD40-8C8E-00FA62457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72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CA7D84-2420-C449-A619-DE23F7AE49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089566-ACC1-2E48-8FA3-7D191784C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F448E-F29F-884C-AD6B-D96AC7BCF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3C7D-B11C-8E43-A742-35D7D77F5333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FAC67-CC10-C84A-A4CE-4B65A7F96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6715D-9921-8940-8B6B-19FEC38DC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B41D-D4B6-FD40-8C8E-00FA62457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04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DAAAF-162B-764C-9165-99A039251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5F611-392F-DE4F-869D-D71D33C98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88EED-AC6C-364B-9B86-E7777D627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3C7D-B11C-8E43-A742-35D7D77F5333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5717A-C572-9F4A-8C49-35876F4BA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F19E1-DD71-9048-A713-8333C81FF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B41D-D4B6-FD40-8C8E-00FA62457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23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169D8-0C4B-4C49-954B-B50510DC9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8C253F-263A-9548-A099-C98753CC6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C5EEA-A592-FA4D-B776-28DE6814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3C7D-B11C-8E43-A742-35D7D77F5333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8A7AD-6FAE-E047-B091-0E5E743AD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2A0334-B68E-0644-8F59-DB61E640E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B41D-D4B6-FD40-8C8E-00FA62457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25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7E8FA-CF49-3F41-A16F-3BCB18480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D15DF-683F-CA4F-B72E-077596B1A0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BB0DF0-3BB7-4A45-AAED-0ED87981F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C2B11-07E0-AA49-8CAB-02F7E3B03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3C7D-B11C-8E43-A742-35D7D77F5333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D39DF7-CBF9-E74C-B379-C9291CD34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A7A2C5-C891-D84D-9269-2CE5A7DEC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B41D-D4B6-FD40-8C8E-00FA62457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12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B0516-810D-3146-A79C-F110832A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71F2ED-DA19-0147-86CB-F00596637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AB8081-56DC-E84A-92B5-98898A06C1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C6D4B9-57CA-A545-B68A-D59E610813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29C2E1-3752-6148-A1AE-8BD5EED321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3DC856-1C30-9A45-A8B9-2CBD49633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3C7D-B11C-8E43-A742-35D7D77F5333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50F0AE-49BE-2041-8FD8-B825604CD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892C59-772A-6242-81EB-4F2695D4C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B41D-D4B6-FD40-8C8E-00FA62457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33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6B5D2-BF11-1047-9083-119184BF7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5F0279-DC95-1944-A206-6B077F0AA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3C7D-B11C-8E43-A742-35D7D77F5333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A981DB-E2D7-EA48-82BE-628C37BED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B7645-C9C2-1E48-A9C3-BFF2634EB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B41D-D4B6-FD40-8C8E-00FA62457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97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39D316-3D33-5145-854C-38AAD7F30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3C7D-B11C-8E43-A742-35D7D77F5333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08E516-C2C9-9148-83F9-7F7F64469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85027-4659-ED4A-AEC6-1B447F656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B41D-D4B6-FD40-8C8E-00FA62457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557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3B70-3B6B-7C46-932B-D82028471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E4202-47F6-374E-B56D-13004790B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A41383-C902-B745-815D-A6E6B8C6A0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1057A3-65A5-ED42-98E3-7340343EF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3C7D-B11C-8E43-A742-35D7D77F5333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2BEA6D-495E-754E-9B75-49BF9C706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51FE09-6AC0-B648-BB6F-7210AA6C1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B41D-D4B6-FD40-8C8E-00FA62457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299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CC57-A14E-2145-A748-1258E07D5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9B45EF-9D37-2641-927E-67A6D4CF46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91C982-4DDE-BC40-9231-AEAFF2CC45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5DD25F-1CC5-814E-A0F3-7D4E58162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3C7D-B11C-8E43-A742-35D7D77F5333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E9E17A-3562-B641-B9A8-6360810DA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FFDCFE-5830-8541-81C5-9937B204E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9B41D-D4B6-FD40-8C8E-00FA62457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31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027420-8314-BA4E-BA14-76D22FE5E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39A44-6E65-7546-A1B9-B020895644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23C7D-B11C-8E43-A742-35D7D77F5333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4D054-124A-2040-A81D-AB921CEAC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9B41D-D4B6-FD40-8C8E-00FA6245780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4328C7BD-97E0-8746-BE4A-081D2E08B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6304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hyperlink" Target="http://www.studentaid.gov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hyperlink" Target="https://concord.joinhandshake.com/edu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hyperlink" Target="http://www.studentaid.gov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hyperlink" Target="https://www.concord.edu/financial-aid/verification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hyperlink" Target="https://www.concord.edu/financial-aid/satisfactory-academic-progress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hyperlink" Target="https://www.concord.edu/financial-aid/scholarships-program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hyperlink" Target="https://www.concord.edu/financial-aid/scholarships-programs/private-scholarship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81A51A-3168-024C-AD87-56547AE479AD}"/>
              </a:ext>
            </a:extLst>
          </p:cNvPr>
          <p:cNvSpPr txBox="1"/>
          <p:nvPr/>
        </p:nvSpPr>
        <p:spPr>
          <a:xfrm>
            <a:off x="3867461" y="2600727"/>
            <a:ext cx="7922301" cy="1056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500"/>
              </a:lnSpc>
            </a:pPr>
            <a:r>
              <a:rPr lang="en-US" sz="7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Financial Aid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51FAA6-B02C-0841-8093-DB5B5E2D753C}"/>
              </a:ext>
            </a:extLst>
          </p:cNvPr>
          <p:cNvSpPr txBox="1"/>
          <p:nvPr/>
        </p:nvSpPr>
        <p:spPr>
          <a:xfrm>
            <a:off x="3867461" y="4490253"/>
            <a:ext cx="8324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300" dirty="0">
                <a:solidFill>
                  <a:schemeClr val="bg1"/>
                </a:solidFill>
                <a:latin typeface="Cambria" panose="02040503050406030204" pitchFamily="18" charset="0"/>
                <a:cs typeface="Rubik" panose="02000604000000020004" pitchFamily="2" charset="-79"/>
              </a:rPr>
              <a:t>Carly Kestner</a:t>
            </a:r>
          </a:p>
          <a:p>
            <a:r>
              <a:rPr lang="en-US" sz="2400" spc="300" dirty="0">
                <a:solidFill>
                  <a:schemeClr val="bg1"/>
                </a:solidFill>
                <a:latin typeface="Cambria" panose="02040503050406030204" pitchFamily="18" charset="0"/>
                <a:cs typeface="Rubik" panose="02000604000000020004" pitchFamily="2" charset="-79"/>
              </a:rPr>
              <a:t>Director of Financial Aid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AED4BAB-8099-4EC2-9897-4EAEBF1EB4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38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53"/>
    </mc:Choice>
    <mc:Fallback>
      <p:transition spd="slow" advTm="6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B71DA5C-13E2-A149-B419-F04D98AC3511}"/>
              </a:ext>
            </a:extLst>
          </p:cNvPr>
          <p:cNvSpPr txBox="1"/>
          <p:nvPr/>
        </p:nvSpPr>
        <p:spPr>
          <a:xfrm>
            <a:off x="571499" y="538619"/>
            <a:ext cx="11040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C1C3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Loan Limits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297CD-5450-7441-A033-60CDC02876B0}"/>
              </a:ext>
            </a:extLst>
          </p:cNvPr>
          <p:cNvSpPr txBox="1"/>
          <p:nvPr/>
        </p:nvSpPr>
        <p:spPr>
          <a:xfrm>
            <a:off x="724160" y="1828636"/>
            <a:ext cx="10734804" cy="35155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500"/>
              </a:spcAft>
            </a:pPr>
            <a:r>
              <a:rPr lang="en-US" dirty="0">
                <a:latin typeface="Cambria" panose="02040503050406030204" pitchFamily="18" charset="0"/>
              </a:rPr>
              <a:t>Annual Loan Limits				Aggregate Limits</a:t>
            </a:r>
          </a:p>
          <a:p>
            <a:pPr marL="285750" indent="-285750">
              <a:lnSpc>
                <a:spcPct val="125000"/>
              </a:lnSpc>
              <a:spcAft>
                <a:spcPts val="1500"/>
              </a:spcAft>
              <a:buFont typeface="Wingdings" panose="05000000000000000000" pitchFamily="2" charset="2"/>
              <a:buChar char="v"/>
            </a:pPr>
            <a:r>
              <a:rPr lang="en-US" dirty="0">
                <a:latin typeface="Cambria" panose="02040503050406030204" pitchFamily="18" charset="0"/>
              </a:rPr>
              <a:t>Freshman - $5,500				$31,000 for Dependent		</a:t>
            </a:r>
          </a:p>
          <a:p>
            <a:pPr marL="285750" indent="-285750">
              <a:lnSpc>
                <a:spcPct val="125000"/>
              </a:lnSpc>
              <a:spcAft>
                <a:spcPts val="1500"/>
              </a:spcAft>
              <a:buFont typeface="Wingdings" panose="05000000000000000000" pitchFamily="2" charset="2"/>
              <a:buChar char="v"/>
            </a:pPr>
            <a:r>
              <a:rPr lang="en-US" dirty="0">
                <a:latin typeface="Cambria" panose="02040503050406030204" pitchFamily="18" charset="0"/>
              </a:rPr>
              <a:t>Sophomore - $6,500				$57,500 for Independent</a:t>
            </a:r>
          </a:p>
          <a:p>
            <a:pPr marL="285750" indent="-285750">
              <a:lnSpc>
                <a:spcPct val="125000"/>
              </a:lnSpc>
              <a:spcAft>
                <a:spcPts val="1500"/>
              </a:spcAft>
              <a:buFont typeface="Wingdings" panose="05000000000000000000" pitchFamily="2" charset="2"/>
              <a:buChar char="v"/>
            </a:pPr>
            <a:r>
              <a:rPr lang="en-US" dirty="0">
                <a:latin typeface="Cambria" panose="02040503050406030204" pitchFamily="18" charset="0"/>
              </a:rPr>
              <a:t>Junior/Senior - $7,500</a:t>
            </a:r>
          </a:p>
          <a:p>
            <a:pPr marL="285750" indent="-285750">
              <a:lnSpc>
                <a:spcPct val="125000"/>
              </a:lnSpc>
              <a:spcAft>
                <a:spcPts val="1500"/>
              </a:spcAft>
              <a:buFont typeface="Wingdings" panose="05000000000000000000" pitchFamily="2" charset="2"/>
              <a:buChar char="v"/>
            </a:pPr>
            <a:endParaRPr lang="en-US" dirty="0">
              <a:latin typeface="Cambria" panose="02040503050406030204" pitchFamily="18" charset="0"/>
            </a:endParaRPr>
          </a:p>
          <a:p>
            <a:pPr marL="285750" indent="-285750">
              <a:lnSpc>
                <a:spcPct val="125000"/>
              </a:lnSpc>
              <a:spcAft>
                <a:spcPts val="1500"/>
              </a:spcAft>
              <a:buFont typeface="Wingdings" panose="05000000000000000000" pitchFamily="2" charset="2"/>
              <a:buChar char="v"/>
            </a:pPr>
            <a:r>
              <a:rPr lang="en-US" dirty="0">
                <a:latin typeface="Cambria" panose="02040503050406030204" pitchFamily="18" charset="0"/>
              </a:rPr>
              <a:t>Repayment does not begin until 6 months after the student drops below 6 credit hours.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42BED2-B569-1D62-65AE-91A043066DF7}"/>
              </a:ext>
            </a:extLst>
          </p:cNvPr>
          <p:cNvSpPr txBox="1"/>
          <p:nvPr/>
        </p:nvSpPr>
        <p:spPr>
          <a:xfrm>
            <a:off x="3376248" y="5803237"/>
            <a:ext cx="8964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300" dirty="0">
                <a:solidFill>
                  <a:srgbClr val="7C1C3D"/>
                </a:solidFill>
                <a:latin typeface="Cambria" panose="02040503050406030204" pitchFamily="18" charset="0"/>
                <a:cs typeface="Rubik" panose="02000604000000020004" pitchFamily="2" charset="-79"/>
              </a:rPr>
              <a:t>Carly Kestner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34CED9F-255C-4EF6-B01E-D076E9CB53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74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75"/>
    </mc:Choice>
    <mc:Fallback>
      <p:transition spd="slow" advTm="36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B71DA5C-13E2-A149-B419-F04D98AC3511}"/>
              </a:ext>
            </a:extLst>
          </p:cNvPr>
          <p:cNvSpPr txBox="1"/>
          <p:nvPr/>
        </p:nvSpPr>
        <p:spPr>
          <a:xfrm>
            <a:off x="584026" y="538619"/>
            <a:ext cx="11040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C1C3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Student loans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074894-0E99-894A-9B1A-0D7C79F5F6D7}"/>
              </a:ext>
            </a:extLst>
          </p:cNvPr>
          <p:cNvSpPr txBox="1"/>
          <p:nvPr/>
        </p:nvSpPr>
        <p:spPr>
          <a:xfrm>
            <a:off x="571500" y="1279743"/>
            <a:ext cx="11040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300" dirty="0">
                <a:solidFill>
                  <a:srgbClr val="7C868D"/>
                </a:solidFill>
                <a:latin typeface="Cambria" panose="02040503050406030204" pitchFamily="18" charset="0"/>
              </a:rPr>
              <a:t>Accepting Your Student Loan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297CD-5450-7441-A033-60CDC02876B0}"/>
              </a:ext>
            </a:extLst>
          </p:cNvPr>
          <p:cNvSpPr txBox="1"/>
          <p:nvPr/>
        </p:nvSpPr>
        <p:spPr>
          <a:xfrm>
            <a:off x="876822" y="1818532"/>
            <a:ext cx="10734804" cy="37597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500"/>
              </a:spcAft>
            </a:pPr>
            <a:r>
              <a:rPr lang="en-US" dirty="0">
                <a:latin typeface="Cambria" panose="02040503050406030204" pitchFamily="18" charset="0"/>
              </a:rPr>
              <a:t>Student must actively accept student loans through </a:t>
            </a:r>
            <a:r>
              <a:rPr lang="en-US" dirty="0" err="1">
                <a:latin typeface="Cambria" panose="02040503050406030204" pitchFamily="18" charset="0"/>
              </a:rPr>
              <a:t>MyConcordU</a:t>
            </a:r>
            <a:endParaRPr lang="en-US" dirty="0">
              <a:latin typeface="Cambria" panose="02040503050406030204" pitchFamily="18" charset="0"/>
            </a:endParaRPr>
          </a:p>
          <a:p>
            <a:pPr>
              <a:lnSpc>
                <a:spcPct val="125000"/>
              </a:lnSpc>
            </a:pPr>
            <a:r>
              <a:rPr lang="en-US" dirty="0">
                <a:latin typeface="Cambria" panose="02040503050406030204" pitchFamily="18" charset="0"/>
              </a:rPr>
              <a:t>	1.  Log in</a:t>
            </a:r>
          </a:p>
          <a:p>
            <a:pPr>
              <a:lnSpc>
                <a:spcPct val="125000"/>
              </a:lnSpc>
            </a:pPr>
            <a:r>
              <a:rPr lang="en-US" dirty="0">
                <a:latin typeface="Cambria" panose="02040503050406030204" pitchFamily="18" charset="0"/>
              </a:rPr>
              <a:t>	2. Click on the Financial Aid Tab</a:t>
            </a:r>
          </a:p>
          <a:p>
            <a:pPr>
              <a:lnSpc>
                <a:spcPct val="125000"/>
              </a:lnSpc>
            </a:pPr>
            <a:r>
              <a:rPr lang="en-US" dirty="0">
                <a:latin typeface="Cambria" panose="02040503050406030204" pitchFamily="18" charset="0"/>
              </a:rPr>
              <a:t>	3. Click on Award</a:t>
            </a:r>
          </a:p>
          <a:p>
            <a:pPr>
              <a:lnSpc>
                <a:spcPct val="125000"/>
              </a:lnSpc>
            </a:pPr>
            <a:r>
              <a:rPr lang="en-US" dirty="0">
                <a:latin typeface="Cambria" panose="02040503050406030204" pitchFamily="18" charset="0"/>
              </a:rPr>
              <a:t>	4. Click on Award by Aid Year </a:t>
            </a:r>
          </a:p>
          <a:p>
            <a:pPr>
              <a:lnSpc>
                <a:spcPct val="125000"/>
              </a:lnSpc>
            </a:pPr>
            <a:r>
              <a:rPr lang="en-US" dirty="0">
                <a:latin typeface="Cambria" panose="02040503050406030204" pitchFamily="18" charset="0"/>
              </a:rPr>
              <a:t>	5. Select 2024-2025 aid year</a:t>
            </a:r>
          </a:p>
          <a:p>
            <a:pPr>
              <a:lnSpc>
                <a:spcPct val="125000"/>
              </a:lnSpc>
            </a:pPr>
            <a:r>
              <a:rPr lang="en-US" dirty="0">
                <a:latin typeface="Cambria" panose="02040503050406030204" pitchFamily="18" charset="0"/>
              </a:rPr>
              <a:t>	6. Click on Accept Award Offer Tab</a:t>
            </a:r>
          </a:p>
          <a:p>
            <a:pPr>
              <a:lnSpc>
                <a:spcPct val="125000"/>
              </a:lnSpc>
            </a:pPr>
            <a:r>
              <a:rPr lang="en-US" dirty="0">
                <a:latin typeface="Cambria" panose="02040503050406030204" pitchFamily="18" charset="0"/>
              </a:rPr>
              <a:t>	7. Submit Decision</a:t>
            </a:r>
          </a:p>
          <a:p>
            <a:pPr>
              <a:lnSpc>
                <a:spcPct val="125000"/>
              </a:lnSpc>
            </a:pPr>
            <a:r>
              <a:rPr lang="en-US" dirty="0">
                <a:latin typeface="Cambria" panose="02040503050406030204" pitchFamily="18" charset="0"/>
              </a:rPr>
              <a:t>Next, students must complete the Entrance Counseling and MPN (Master Promissory Note) at </a:t>
            </a:r>
            <a:r>
              <a:rPr lang="en-US" dirty="0">
                <a:latin typeface="Cambria" panose="02040503050406030204" pitchFamily="18" charset="0"/>
                <a:hlinkClick r:id="rId4"/>
              </a:rPr>
              <a:t>www.studentaid.gov</a:t>
            </a:r>
            <a:r>
              <a:rPr lang="en-US" dirty="0">
                <a:latin typeface="Cambria" panose="02040503050406030204" pitchFamily="18" charset="0"/>
              </a:rPr>
              <a:t>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0892EB8-533E-400A-B538-71F9514556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71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28"/>
    </mc:Choice>
    <mc:Fallback>
      <p:transition spd="slow" advTm="22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B71DA5C-13E2-A149-B419-F04D98AC3511}"/>
              </a:ext>
            </a:extLst>
          </p:cNvPr>
          <p:cNvSpPr txBox="1"/>
          <p:nvPr/>
        </p:nvSpPr>
        <p:spPr>
          <a:xfrm>
            <a:off x="584026" y="538619"/>
            <a:ext cx="11040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7C1C3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MyConcordU</a:t>
            </a:r>
            <a:endParaRPr lang="en-US" sz="4800" b="1" dirty="0">
              <a:solidFill>
                <a:srgbClr val="7C1C3D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074894-0E99-894A-9B1A-0D7C79F5F6D7}"/>
              </a:ext>
            </a:extLst>
          </p:cNvPr>
          <p:cNvSpPr txBox="1"/>
          <p:nvPr/>
        </p:nvSpPr>
        <p:spPr>
          <a:xfrm>
            <a:off x="571500" y="1279743"/>
            <a:ext cx="11040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300" dirty="0">
                <a:solidFill>
                  <a:srgbClr val="7C868D"/>
                </a:solidFill>
                <a:latin typeface="Cambria" panose="02040503050406030204" pitchFamily="18" charset="0"/>
              </a:rPr>
              <a:t>Accepting Your Student Loan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297CD-5450-7441-A033-60CDC02876B0}"/>
              </a:ext>
            </a:extLst>
          </p:cNvPr>
          <p:cNvSpPr txBox="1"/>
          <p:nvPr/>
        </p:nvSpPr>
        <p:spPr>
          <a:xfrm>
            <a:off x="876822" y="1818532"/>
            <a:ext cx="10734804" cy="35155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500"/>
              </a:spcAft>
            </a:pP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329907-FB22-423F-824E-4B4AF8F1D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822" y="1871233"/>
            <a:ext cx="2349571" cy="35155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26ADD1-2D8B-419D-ABFF-7B897035B4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6393" y="1871233"/>
            <a:ext cx="2730270" cy="34729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3A74E5-2498-4176-BE5C-C6D493C636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6662" y="1969906"/>
            <a:ext cx="2599641" cy="3681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C82C00-ED59-4E2E-B120-F8C92FE95A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6303" y="2210532"/>
            <a:ext cx="3073256" cy="359270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59216A1-CA1E-4E08-86EE-EF11B847F7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03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82"/>
    </mc:Choice>
    <mc:Fallback>
      <p:transition spd="slow" advTm="36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B71DA5C-13E2-A149-B419-F04D98AC3511}"/>
              </a:ext>
            </a:extLst>
          </p:cNvPr>
          <p:cNvSpPr txBox="1"/>
          <p:nvPr/>
        </p:nvSpPr>
        <p:spPr>
          <a:xfrm>
            <a:off x="584026" y="538619"/>
            <a:ext cx="11040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7C1C3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MyConcordU</a:t>
            </a:r>
            <a:endParaRPr lang="en-US" sz="4800" b="1" dirty="0">
              <a:solidFill>
                <a:srgbClr val="7C1C3D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074894-0E99-894A-9B1A-0D7C79F5F6D7}"/>
              </a:ext>
            </a:extLst>
          </p:cNvPr>
          <p:cNvSpPr txBox="1"/>
          <p:nvPr/>
        </p:nvSpPr>
        <p:spPr>
          <a:xfrm>
            <a:off x="571500" y="1279743"/>
            <a:ext cx="11040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300" dirty="0">
                <a:solidFill>
                  <a:srgbClr val="7C868D"/>
                </a:solidFill>
                <a:latin typeface="Cambria" panose="02040503050406030204" pitchFamily="18" charset="0"/>
              </a:rPr>
              <a:t>Accepting Your Student Loan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297CD-5450-7441-A033-60CDC02876B0}"/>
              </a:ext>
            </a:extLst>
          </p:cNvPr>
          <p:cNvSpPr txBox="1"/>
          <p:nvPr/>
        </p:nvSpPr>
        <p:spPr>
          <a:xfrm>
            <a:off x="728598" y="1818532"/>
            <a:ext cx="10734804" cy="35155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500"/>
              </a:spcAft>
            </a:pP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774AD6-4E35-4C50-99FB-6A52988F3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834" y="1838740"/>
            <a:ext cx="3807949" cy="3819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22630-939C-4B17-A843-763D32591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8159" y="2552700"/>
            <a:ext cx="5987415" cy="17526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1E00F93-DAA3-46C1-9E18-A9BB8D2744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92"/>
    </mc:Choice>
    <mc:Fallback>
      <p:transition spd="slow" advTm="30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B71DA5C-13E2-A149-B419-F04D98AC3511}"/>
              </a:ext>
            </a:extLst>
          </p:cNvPr>
          <p:cNvSpPr txBox="1"/>
          <p:nvPr/>
        </p:nvSpPr>
        <p:spPr>
          <a:xfrm>
            <a:off x="571499" y="538619"/>
            <a:ext cx="11040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C1C3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Federal Work-Study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297CD-5450-7441-A033-60CDC02876B0}"/>
              </a:ext>
            </a:extLst>
          </p:cNvPr>
          <p:cNvSpPr txBox="1"/>
          <p:nvPr/>
        </p:nvSpPr>
        <p:spPr>
          <a:xfrm>
            <a:off x="724160" y="1828636"/>
            <a:ext cx="10734804" cy="35155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500"/>
              </a:spcAft>
            </a:pPr>
            <a:r>
              <a:rPr lang="en-US" dirty="0">
                <a:latin typeface="Cambria" panose="02040503050406030204" pitchFamily="18" charset="0"/>
              </a:rPr>
              <a:t>Employment during school</a:t>
            </a:r>
          </a:p>
          <a:p>
            <a:pPr>
              <a:lnSpc>
                <a:spcPct val="125000"/>
              </a:lnSpc>
              <a:spcAft>
                <a:spcPts val="1500"/>
              </a:spcAft>
            </a:pPr>
            <a:r>
              <a:rPr lang="en-US" dirty="0">
                <a:latin typeface="Cambria" panose="02040503050406030204" pitchFamily="18" charset="0"/>
              </a:rPr>
              <a:t>Receive paycheck every two weeks for the hours worked </a:t>
            </a:r>
          </a:p>
          <a:p>
            <a:pPr>
              <a:lnSpc>
                <a:spcPct val="125000"/>
              </a:lnSpc>
              <a:spcAft>
                <a:spcPts val="1500"/>
              </a:spcAft>
            </a:pPr>
            <a:r>
              <a:rPr lang="en-US" dirty="0">
                <a:latin typeface="Cambria" panose="02040503050406030204" pitchFamily="18" charset="0"/>
              </a:rPr>
              <a:t>Min pay $10.75 per hour</a:t>
            </a:r>
          </a:p>
          <a:p>
            <a:pPr>
              <a:lnSpc>
                <a:spcPct val="125000"/>
              </a:lnSpc>
              <a:spcAft>
                <a:spcPts val="1500"/>
              </a:spcAft>
            </a:pPr>
            <a:r>
              <a:rPr lang="en-US" dirty="0">
                <a:latin typeface="Cambria" panose="02040503050406030204" pitchFamily="18" charset="0"/>
              </a:rPr>
              <a:t>Does not apply towards direct charges</a:t>
            </a:r>
          </a:p>
          <a:p>
            <a:pPr>
              <a:lnSpc>
                <a:spcPct val="125000"/>
              </a:lnSpc>
              <a:spcAft>
                <a:spcPts val="1500"/>
              </a:spcAft>
            </a:pPr>
            <a:r>
              <a:rPr lang="en-US" dirty="0">
                <a:latin typeface="Cambria" panose="02040503050406030204" pitchFamily="18" charset="0"/>
              </a:rPr>
              <a:t>Apply for jobs at </a:t>
            </a:r>
            <a:r>
              <a:rPr lang="en-US" u="sng" dirty="0">
                <a:hlinkClick r:id="rId4"/>
              </a:rPr>
              <a:t>https://concord.joinhandshake.com/edu</a:t>
            </a:r>
            <a:endParaRPr lang="en-US" dirty="0">
              <a:latin typeface="Cambria" panose="02040503050406030204" pitchFamily="18" charset="0"/>
            </a:endParaRPr>
          </a:p>
          <a:p>
            <a:pPr>
              <a:lnSpc>
                <a:spcPct val="125000"/>
              </a:lnSpc>
              <a:spcAft>
                <a:spcPts val="1500"/>
              </a:spcAft>
            </a:pPr>
            <a:r>
              <a:rPr lang="en-US" dirty="0">
                <a:latin typeface="Cambria" panose="02040503050406030204" pitchFamily="18" charset="0"/>
              </a:rPr>
              <a:t>Funding available even if a student is not awarded or eligible for federal work-study</a:t>
            </a:r>
          </a:p>
          <a:p>
            <a:pPr>
              <a:lnSpc>
                <a:spcPct val="125000"/>
              </a:lnSpc>
              <a:spcAft>
                <a:spcPts val="1500"/>
              </a:spcAft>
            </a:pPr>
            <a:r>
              <a:rPr lang="en-US" dirty="0">
                <a:latin typeface="Cambria" panose="02040503050406030204" pitchFamily="18" charset="0"/>
              </a:rPr>
              <a:t>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C7491BB-A075-4E80-B4C6-E04268741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50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735"/>
    </mc:Choice>
    <mc:Fallback>
      <p:transition spd="slow" advTm="167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B71DA5C-13E2-A149-B419-F04D98AC3511}"/>
              </a:ext>
            </a:extLst>
          </p:cNvPr>
          <p:cNvSpPr txBox="1"/>
          <p:nvPr/>
        </p:nvSpPr>
        <p:spPr>
          <a:xfrm>
            <a:off x="571499" y="538619"/>
            <a:ext cx="11040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C1C3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Parent Plus Loan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297CD-5450-7441-A033-60CDC02876B0}"/>
              </a:ext>
            </a:extLst>
          </p:cNvPr>
          <p:cNvSpPr txBox="1"/>
          <p:nvPr/>
        </p:nvSpPr>
        <p:spPr>
          <a:xfrm>
            <a:off x="724160" y="1828636"/>
            <a:ext cx="10734804" cy="35155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500"/>
              </a:spcAft>
            </a:pPr>
            <a:r>
              <a:rPr lang="en-US" dirty="0">
                <a:latin typeface="Cambria" panose="02040503050406030204" pitchFamily="18" charset="0"/>
              </a:rPr>
              <a:t>Parent applies at </a:t>
            </a:r>
            <a:r>
              <a:rPr lang="en-US" dirty="0">
                <a:latin typeface="Cambria" panose="02040503050406030204" pitchFamily="18" charset="0"/>
                <a:hlinkClick r:id="rId4"/>
              </a:rPr>
              <a:t>www.studentaid.gov</a:t>
            </a:r>
            <a:r>
              <a:rPr lang="en-US" dirty="0">
                <a:latin typeface="Cambria" panose="02040503050406030204" pitchFamily="18" charset="0"/>
              </a:rPr>
              <a:t>	</a:t>
            </a:r>
          </a:p>
          <a:p>
            <a:pPr>
              <a:lnSpc>
                <a:spcPct val="125000"/>
              </a:lnSpc>
              <a:spcAft>
                <a:spcPts val="1500"/>
              </a:spcAft>
            </a:pPr>
            <a:r>
              <a:rPr lang="en-US" dirty="0">
                <a:latin typeface="Cambria" panose="02040503050406030204" pitchFamily="18" charset="0"/>
              </a:rPr>
              <a:t>Approval is credit based</a:t>
            </a:r>
          </a:p>
          <a:p>
            <a:pPr>
              <a:lnSpc>
                <a:spcPct val="125000"/>
              </a:lnSpc>
              <a:spcAft>
                <a:spcPts val="1500"/>
              </a:spcAft>
            </a:pPr>
            <a:r>
              <a:rPr lang="en-US" b="1" dirty="0">
                <a:latin typeface="Cambria" panose="02040503050406030204" pitchFamily="18" charset="0"/>
              </a:rPr>
              <a:t>Approved:</a:t>
            </a:r>
          </a:p>
          <a:p>
            <a:pPr>
              <a:lnSpc>
                <a:spcPct val="125000"/>
              </a:lnSpc>
              <a:spcAft>
                <a:spcPts val="1500"/>
              </a:spcAft>
            </a:pPr>
            <a:r>
              <a:rPr lang="en-US" dirty="0">
                <a:latin typeface="Cambria" panose="02040503050406030204" pitchFamily="18" charset="0"/>
              </a:rPr>
              <a:t>Parent Master Promissory Note </a:t>
            </a:r>
          </a:p>
          <a:p>
            <a:pPr>
              <a:lnSpc>
                <a:spcPct val="125000"/>
              </a:lnSpc>
              <a:spcAft>
                <a:spcPts val="1500"/>
              </a:spcAft>
            </a:pPr>
            <a:r>
              <a:rPr lang="en-US" dirty="0">
                <a:latin typeface="Cambria" panose="02040503050406030204" pitchFamily="18" charset="0"/>
              </a:rPr>
              <a:t>Can borrow up to the student’s cost of attendance</a:t>
            </a:r>
          </a:p>
          <a:p>
            <a:pPr>
              <a:lnSpc>
                <a:spcPct val="125000"/>
              </a:lnSpc>
              <a:spcAft>
                <a:spcPts val="1500"/>
              </a:spcAft>
            </a:pPr>
            <a:r>
              <a:rPr lang="en-US" b="1" dirty="0">
                <a:latin typeface="Cambria" panose="02040503050406030204" pitchFamily="18" charset="0"/>
              </a:rPr>
              <a:t>Denied:</a:t>
            </a:r>
          </a:p>
          <a:p>
            <a:pPr>
              <a:lnSpc>
                <a:spcPct val="125000"/>
              </a:lnSpc>
              <a:spcAft>
                <a:spcPts val="1500"/>
              </a:spcAft>
            </a:pPr>
            <a:r>
              <a:rPr lang="en-US" dirty="0">
                <a:latin typeface="Cambria" panose="02040503050406030204" pitchFamily="18" charset="0"/>
              </a:rPr>
              <a:t>Student will be offered additional unsubsidized loan funds (up to $4000)</a:t>
            </a:r>
          </a:p>
          <a:p>
            <a:pPr>
              <a:lnSpc>
                <a:spcPct val="125000"/>
              </a:lnSpc>
              <a:spcAft>
                <a:spcPts val="1500"/>
              </a:spcAft>
            </a:pPr>
            <a:r>
              <a:rPr lang="en-US" dirty="0">
                <a:latin typeface="Cambria" panose="02040503050406030204" pitchFamily="18" charset="0"/>
              </a:rPr>
              <a:t>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B5C2A4B-A55B-43F7-A320-70B831C2F1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67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073"/>
    </mc:Choice>
    <mc:Fallback>
      <p:transition spd="slow" advTm="101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B71DA5C-13E2-A149-B419-F04D98AC3511}"/>
              </a:ext>
            </a:extLst>
          </p:cNvPr>
          <p:cNvSpPr txBox="1"/>
          <p:nvPr/>
        </p:nvSpPr>
        <p:spPr>
          <a:xfrm>
            <a:off x="571499" y="538619"/>
            <a:ext cx="11040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C1C3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Private Educational Loan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297CD-5450-7441-A033-60CDC02876B0}"/>
              </a:ext>
            </a:extLst>
          </p:cNvPr>
          <p:cNvSpPr txBox="1"/>
          <p:nvPr/>
        </p:nvSpPr>
        <p:spPr>
          <a:xfrm>
            <a:off x="724160" y="1828637"/>
            <a:ext cx="10734804" cy="16892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500"/>
              </a:spcAft>
            </a:pPr>
            <a:r>
              <a:rPr lang="en-US" dirty="0">
                <a:latin typeface="Cambria" panose="02040503050406030204" pitchFamily="18" charset="0"/>
              </a:rPr>
              <a:t>Many times requires a co-borrower</a:t>
            </a:r>
          </a:p>
          <a:p>
            <a:pPr>
              <a:lnSpc>
                <a:spcPct val="125000"/>
              </a:lnSpc>
              <a:spcAft>
                <a:spcPts val="1500"/>
              </a:spcAft>
            </a:pPr>
            <a:r>
              <a:rPr lang="en-US" dirty="0">
                <a:latin typeface="Cambria" panose="02040503050406030204" pitchFamily="18" charset="0"/>
              </a:rPr>
              <a:t>Comparison shopping is critical	</a:t>
            </a:r>
          </a:p>
          <a:p>
            <a:pPr>
              <a:lnSpc>
                <a:spcPct val="125000"/>
              </a:lnSpc>
              <a:spcAft>
                <a:spcPts val="1500"/>
              </a:spcAft>
            </a:pPr>
            <a:r>
              <a:rPr lang="en-US" dirty="0">
                <a:latin typeface="Cambria" panose="02040503050406030204" pitchFamily="18" charset="0"/>
              </a:rPr>
              <a:t>School certifies the loan</a:t>
            </a:r>
          </a:p>
          <a:p>
            <a:pPr>
              <a:lnSpc>
                <a:spcPct val="125000"/>
              </a:lnSpc>
              <a:spcAft>
                <a:spcPts val="1500"/>
              </a:spcAft>
            </a:pPr>
            <a:r>
              <a:rPr lang="en-US" dirty="0">
                <a:latin typeface="Cambria" panose="02040503050406030204" pitchFamily="18" charset="0"/>
              </a:rPr>
              <a:t>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A8A82A2-4D5E-4775-AC56-5C18B4F4FA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658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011"/>
    </mc:Choice>
    <mc:Fallback>
      <p:transition spd="slow" advTm="51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B71DA5C-13E2-A149-B419-F04D98AC3511}"/>
              </a:ext>
            </a:extLst>
          </p:cNvPr>
          <p:cNvSpPr txBox="1"/>
          <p:nvPr/>
        </p:nvSpPr>
        <p:spPr>
          <a:xfrm>
            <a:off x="584026" y="538619"/>
            <a:ext cx="11040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C1C3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Additional Requirements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297CD-5450-7441-A033-60CDC02876B0}"/>
              </a:ext>
            </a:extLst>
          </p:cNvPr>
          <p:cNvSpPr txBox="1"/>
          <p:nvPr/>
        </p:nvSpPr>
        <p:spPr>
          <a:xfrm>
            <a:off x="876822" y="1856519"/>
            <a:ext cx="10734804" cy="35155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500"/>
              </a:spcAft>
            </a:pPr>
            <a:r>
              <a:rPr lang="en-US" dirty="0">
                <a:latin typeface="Cambria" panose="02040503050406030204" pitchFamily="18" charset="0"/>
              </a:rPr>
              <a:t>Notifications are sent requesting missing documents.  This requests will be sent alternating between the mail and electronically. Please submit any requested documentation as soon as possible.  </a:t>
            </a:r>
          </a:p>
          <a:p>
            <a:pPr>
              <a:lnSpc>
                <a:spcPct val="125000"/>
              </a:lnSpc>
              <a:spcAft>
                <a:spcPts val="1500"/>
              </a:spcAft>
            </a:pPr>
            <a:r>
              <a:rPr lang="en-US" dirty="0">
                <a:latin typeface="Cambria" panose="02040503050406030204" pitchFamily="18" charset="0"/>
              </a:rPr>
              <a:t>Many of the requested documents are required for disbursement and failure to submit will mean this aid cannot be used to offset your direct charges. </a:t>
            </a:r>
            <a:r>
              <a:rPr lang="en-US" dirty="0">
                <a:latin typeface="Gotham Narrow Book" pitchFamily="2" charset="0"/>
              </a:rPr>
              <a:t>	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rgbClr val="7C1C3D"/>
                </a:solidFill>
                <a:latin typeface="Cambria" panose="02040503050406030204" pitchFamily="18" charset="0"/>
              </a:rPr>
              <a:t>Go to your </a:t>
            </a:r>
            <a:r>
              <a:rPr lang="en-US" dirty="0" err="1">
                <a:solidFill>
                  <a:srgbClr val="7C1C3D"/>
                </a:solidFill>
                <a:latin typeface="Cambria" panose="02040503050406030204" pitchFamily="18" charset="0"/>
              </a:rPr>
              <a:t>MyConcordU</a:t>
            </a:r>
            <a:r>
              <a:rPr lang="en-US" dirty="0">
                <a:solidFill>
                  <a:srgbClr val="7C1C3D"/>
                </a:solidFill>
                <a:latin typeface="Cambria" panose="02040503050406030204" pitchFamily="18" charset="0"/>
              </a:rPr>
              <a:t> to view is you have missing requirements: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rgbClr val="7C1C3D"/>
                </a:solidFill>
                <a:latin typeface="Cambria" panose="02040503050406030204" pitchFamily="18" charset="0"/>
              </a:rPr>
              <a:t>	Student Self-Service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rgbClr val="7C1C3D"/>
                </a:solidFill>
                <a:latin typeface="Cambria" panose="02040503050406030204" pitchFamily="18" charset="0"/>
              </a:rPr>
              <a:t>	Financial Aid 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rgbClr val="7C1C3D"/>
                </a:solidFill>
                <a:latin typeface="Cambria" panose="02040503050406030204" pitchFamily="18" charset="0"/>
              </a:rPr>
              <a:t>	Eligibility 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rgbClr val="7C1C3D"/>
                </a:solidFill>
                <a:latin typeface="Cambria" panose="02040503050406030204" pitchFamily="18" charset="0"/>
              </a:rPr>
              <a:t>	Student Requirements</a:t>
            </a:r>
          </a:p>
          <a:p>
            <a:pPr>
              <a:lnSpc>
                <a:spcPct val="125000"/>
              </a:lnSpc>
            </a:pPr>
            <a:endParaRPr lang="en-US" dirty="0">
              <a:solidFill>
                <a:srgbClr val="7C1C3D"/>
              </a:solidFill>
              <a:latin typeface="Cambria" panose="02040503050406030204" pitchFamily="18" charset="0"/>
            </a:endParaRP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rgbClr val="7C1C3D"/>
                </a:solidFill>
                <a:latin typeface="Cambria" panose="02040503050406030204" pitchFamily="18" charset="0"/>
              </a:rPr>
              <a:t>	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42BED2-B569-1D62-65AE-91A043066DF7}"/>
              </a:ext>
            </a:extLst>
          </p:cNvPr>
          <p:cNvSpPr txBox="1"/>
          <p:nvPr/>
        </p:nvSpPr>
        <p:spPr>
          <a:xfrm>
            <a:off x="584026" y="5803237"/>
            <a:ext cx="8964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300" dirty="0">
                <a:solidFill>
                  <a:srgbClr val="7C1C3D"/>
                </a:solidFill>
                <a:latin typeface="Cambria" panose="02040503050406030204" pitchFamily="18" charset="0"/>
                <a:cs typeface="Rubik" panose="02000604000000020004" pitchFamily="2" charset="-79"/>
              </a:rPr>
              <a:t>Carly Kestner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1915C84-B0FD-4DF7-BB77-5E2A307D48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68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901"/>
    </mc:Choice>
    <mc:Fallback>
      <p:transition spd="slow" advTm="67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B71DA5C-13E2-A149-B419-F04D98AC3511}"/>
              </a:ext>
            </a:extLst>
          </p:cNvPr>
          <p:cNvSpPr txBox="1"/>
          <p:nvPr/>
        </p:nvSpPr>
        <p:spPr>
          <a:xfrm>
            <a:off x="584026" y="538619"/>
            <a:ext cx="11040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C1C3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Additional Requirements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297CD-5450-7441-A033-60CDC02876B0}"/>
              </a:ext>
            </a:extLst>
          </p:cNvPr>
          <p:cNvSpPr txBox="1"/>
          <p:nvPr/>
        </p:nvSpPr>
        <p:spPr>
          <a:xfrm>
            <a:off x="876822" y="1856519"/>
            <a:ext cx="10734804" cy="4929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</a:pPr>
            <a:r>
              <a:rPr lang="en-US" dirty="0">
                <a:solidFill>
                  <a:srgbClr val="7C1C3D"/>
                </a:solidFill>
                <a:latin typeface="Cambria" panose="02040503050406030204" pitchFamily="18" charset="0"/>
              </a:rPr>
              <a:t>Forms and Resources:  </a:t>
            </a:r>
            <a:r>
              <a:rPr lang="en-US" dirty="0">
                <a:solidFill>
                  <a:srgbClr val="7C1C3D"/>
                </a:solidFill>
                <a:latin typeface="Cambria" panose="02040503050406030204" pitchFamily="18" charset="0"/>
                <a:hlinkClick r:id="rId4"/>
              </a:rPr>
              <a:t>https://www.concord.edu/financial-aid/verification</a:t>
            </a:r>
            <a:endParaRPr lang="en-US" dirty="0">
              <a:solidFill>
                <a:srgbClr val="7C1C3D"/>
              </a:solidFill>
              <a:latin typeface="Cambria" panose="02040503050406030204" pitchFamily="18" charset="0"/>
            </a:endParaRPr>
          </a:p>
          <a:p>
            <a:pPr>
              <a:lnSpc>
                <a:spcPct val="125000"/>
              </a:lnSpc>
            </a:pPr>
            <a:endParaRPr lang="en-US" dirty="0">
              <a:solidFill>
                <a:srgbClr val="7C1C3D"/>
              </a:solidFill>
              <a:latin typeface="Cambria" panose="02040503050406030204" pitchFamily="18" charset="0"/>
            </a:endParaRP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rgbClr val="7C1C3D"/>
                </a:solidFill>
                <a:latin typeface="Cambria" panose="02040503050406030204" pitchFamily="18" charset="0"/>
              </a:rPr>
              <a:t>	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B842E3-A0D2-4342-9CD6-04D4A1EDB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7600" y="2209800"/>
            <a:ext cx="8343900" cy="44958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1DD5C67-D821-49AD-974D-C4E180AB08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020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62"/>
    </mc:Choice>
    <mc:Fallback>
      <p:transition spd="slow" advTm="26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B71DA5C-13E2-A149-B419-F04D98AC3511}"/>
              </a:ext>
            </a:extLst>
          </p:cNvPr>
          <p:cNvSpPr txBox="1"/>
          <p:nvPr/>
        </p:nvSpPr>
        <p:spPr>
          <a:xfrm>
            <a:off x="584026" y="538619"/>
            <a:ext cx="11040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C1C3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Financial Aid Award Offer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297CD-5450-7441-A033-60CDC02876B0}"/>
              </a:ext>
            </a:extLst>
          </p:cNvPr>
          <p:cNvSpPr txBox="1"/>
          <p:nvPr/>
        </p:nvSpPr>
        <p:spPr>
          <a:xfrm>
            <a:off x="876822" y="1856519"/>
            <a:ext cx="10734804" cy="35155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500"/>
              </a:spcAft>
            </a:pP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42BED2-B569-1D62-65AE-91A043066DF7}"/>
              </a:ext>
            </a:extLst>
          </p:cNvPr>
          <p:cNvSpPr txBox="1"/>
          <p:nvPr/>
        </p:nvSpPr>
        <p:spPr>
          <a:xfrm>
            <a:off x="3376248" y="5803237"/>
            <a:ext cx="8964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300" dirty="0">
                <a:solidFill>
                  <a:srgbClr val="7C1C3D"/>
                </a:solidFill>
                <a:latin typeface="Cambria" panose="02040503050406030204" pitchFamily="18" charset="0"/>
                <a:cs typeface="Rubik" panose="02000604000000020004" pitchFamily="2" charset="-79"/>
              </a:rPr>
              <a:t>Understanding the Award Letter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B4C759-8254-4271-813A-9603CCADB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254" y="1244184"/>
            <a:ext cx="10565670" cy="451617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5E106C9-1A6E-40F6-B950-E8FB5493FB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490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723"/>
    </mc:Choice>
    <mc:Fallback>
      <p:transition spd="slow" advTm="114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BA84E2B-F55C-D5F2-A6EF-1E33F58CD467}"/>
              </a:ext>
            </a:extLst>
          </p:cNvPr>
          <p:cNvSpPr txBox="1"/>
          <p:nvPr/>
        </p:nvSpPr>
        <p:spPr>
          <a:xfrm>
            <a:off x="2063262" y="2511624"/>
            <a:ext cx="708073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3400" b="1" dirty="0">
                <a:solidFill>
                  <a:srgbClr val="7C1C3D"/>
                </a:solidFill>
                <a:latin typeface="Arial Black" panose="020B0604020202020204" pitchFamily="34" charset="0"/>
              </a:rPr>
              <a:t>Financial Aid Process</a:t>
            </a:r>
            <a:endParaRPr lang="en-US" sz="3400" b="1" i="0" u="none" strike="noStrike" kern="1200" baseline="0" dirty="0">
              <a:solidFill>
                <a:srgbClr val="7C1C3D"/>
              </a:solidFill>
              <a:latin typeface="Arial Black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7818FD-9D63-4E1D-7A42-429066BF3C4D}"/>
              </a:ext>
            </a:extLst>
          </p:cNvPr>
          <p:cNvSpPr txBox="1"/>
          <p:nvPr/>
        </p:nvSpPr>
        <p:spPr>
          <a:xfrm>
            <a:off x="336063" y="5803237"/>
            <a:ext cx="8964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300" dirty="0">
                <a:solidFill>
                  <a:srgbClr val="7C1C3D"/>
                </a:solidFill>
                <a:latin typeface="Cambria" panose="02040503050406030204" pitchFamily="18" charset="0"/>
                <a:cs typeface="Rubik" panose="02000604000000020004" pitchFamily="2" charset="-79"/>
              </a:rPr>
              <a:t>Carly Kestner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03DD14F-83D2-4138-B8B6-7376A1BEDE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79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66"/>
    </mc:Choice>
    <mc:Fallback>
      <p:transition spd="slow" advTm="14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B71DA5C-13E2-A149-B419-F04D98AC3511}"/>
              </a:ext>
            </a:extLst>
          </p:cNvPr>
          <p:cNvSpPr txBox="1"/>
          <p:nvPr/>
        </p:nvSpPr>
        <p:spPr>
          <a:xfrm>
            <a:off x="584026" y="538619"/>
            <a:ext cx="11040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7C1C3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MyConcordU</a:t>
            </a:r>
            <a:endParaRPr lang="en-US" sz="4800" b="1" dirty="0">
              <a:solidFill>
                <a:srgbClr val="7C1C3D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074894-0E99-894A-9B1A-0D7C79F5F6D7}"/>
              </a:ext>
            </a:extLst>
          </p:cNvPr>
          <p:cNvSpPr txBox="1"/>
          <p:nvPr/>
        </p:nvSpPr>
        <p:spPr>
          <a:xfrm>
            <a:off x="571500" y="1279743"/>
            <a:ext cx="11040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300" dirty="0">
                <a:solidFill>
                  <a:srgbClr val="7C868D"/>
                </a:solidFill>
                <a:latin typeface="Cambria" panose="02040503050406030204" pitchFamily="18" charset="0"/>
              </a:rPr>
              <a:t>Award Overview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297CD-5450-7441-A033-60CDC02876B0}"/>
              </a:ext>
            </a:extLst>
          </p:cNvPr>
          <p:cNvSpPr txBox="1"/>
          <p:nvPr/>
        </p:nvSpPr>
        <p:spPr>
          <a:xfrm>
            <a:off x="876822" y="1856519"/>
            <a:ext cx="10734804" cy="35155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500"/>
              </a:spcAft>
            </a:pP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329907-FB22-423F-824E-4B4AF8F1D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822" y="1871233"/>
            <a:ext cx="2349571" cy="35155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34146C-9986-43F5-BB36-6F3EE578C4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6393" y="1856519"/>
            <a:ext cx="2869607" cy="36385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78F648-F5B7-47AF-9C28-15FEF6F073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1563" y="1856519"/>
            <a:ext cx="2593411" cy="37217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3E546-0FB0-4EFB-BCC9-7A8D97343F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9680" y="1660208"/>
            <a:ext cx="3177318" cy="372173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676CA1C-6198-4BFB-AD55-030BAA0427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84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669"/>
    </mc:Choice>
    <mc:Fallback>
      <p:transition spd="slow" advTm="61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B71DA5C-13E2-A149-B419-F04D98AC3511}"/>
              </a:ext>
            </a:extLst>
          </p:cNvPr>
          <p:cNvSpPr txBox="1"/>
          <p:nvPr/>
        </p:nvSpPr>
        <p:spPr>
          <a:xfrm>
            <a:off x="571499" y="538619"/>
            <a:ext cx="11040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C1C3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Renewal Requirements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297CD-5450-7441-A033-60CDC02876B0}"/>
              </a:ext>
            </a:extLst>
          </p:cNvPr>
          <p:cNvSpPr txBox="1"/>
          <p:nvPr/>
        </p:nvSpPr>
        <p:spPr>
          <a:xfrm>
            <a:off x="876822" y="1856519"/>
            <a:ext cx="10734804" cy="35155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500"/>
              </a:spcAft>
            </a:pPr>
            <a:r>
              <a:rPr lang="en-US" dirty="0">
                <a:latin typeface="Cambria" panose="02040503050406030204" pitchFamily="18" charset="0"/>
              </a:rPr>
              <a:t>When awarded scholarships be aware of the renewal requirements, GPA and/or hours requirements!!!</a:t>
            </a:r>
          </a:p>
          <a:p>
            <a:pPr>
              <a:lnSpc>
                <a:spcPct val="125000"/>
              </a:lnSpc>
              <a:spcAft>
                <a:spcPts val="1500"/>
              </a:spcAft>
            </a:pPr>
            <a:r>
              <a:rPr lang="en-US" dirty="0">
                <a:latin typeface="Cambria" panose="02040503050406030204" pitchFamily="18" charset="0"/>
              </a:rPr>
              <a:t>	WV Promise Scholarship – 30 earned hours, 2.75 after first year, 3.0 each year after</a:t>
            </a:r>
          </a:p>
          <a:p>
            <a:pPr>
              <a:lnSpc>
                <a:spcPct val="125000"/>
              </a:lnSpc>
              <a:spcAft>
                <a:spcPts val="1500"/>
              </a:spcAft>
            </a:pPr>
            <a:r>
              <a:rPr lang="en-US" dirty="0">
                <a:latin typeface="Cambria" panose="02040503050406030204" pitchFamily="18" charset="0"/>
              </a:rPr>
              <a:t>	WV Higher Education Grant- 24 earned hours, 2.0 GPA</a:t>
            </a:r>
          </a:p>
          <a:p>
            <a:pPr>
              <a:lnSpc>
                <a:spcPct val="125000"/>
              </a:lnSpc>
              <a:spcAft>
                <a:spcPts val="1500"/>
              </a:spcAft>
            </a:pPr>
            <a:r>
              <a:rPr lang="en-US" dirty="0">
                <a:latin typeface="Cambria" panose="02040503050406030204" pitchFamily="18" charset="0"/>
              </a:rPr>
              <a:t>	Most Concord Academic Awards- 24 earned hours, 2.5 GPA</a:t>
            </a:r>
          </a:p>
          <a:p>
            <a:pPr>
              <a:lnSpc>
                <a:spcPct val="125000"/>
              </a:lnSpc>
              <a:spcAft>
                <a:spcPts val="1500"/>
              </a:spcAft>
            </a:pP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9804FE6-0FC7-4803-AC5A-B8DAD14B92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18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724"/>
    </mc:Choice>
    <mc:Fallback>
      <p:transition spd="slow" advTm="64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B71DA5C-13E2-A149-B419-F04D98AC3511}"/>
              </a:ext>
            </a:extLst>
          </p:cNvPr>
          <p:cNvSpPr txBox="1"/>
          <p:nvPr/>
        </p:nvSpPr>
        <p:spPr>
          <a:xfrm>
            <a:off x="571499" y="538619"/>
            <a:ext cx="11040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C1C3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Satisfactory Academic Progress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297CD-5450-7441-A033-60CDC02876B0}"/>
              </a:ext>
            </a:extLst>
          </p:cNvPr>
          <p:cNvSpPr txBox="1"/>
          <p:nvPr/>
        </p:nvSpPr>
        <p:spPr>
          <a:xfrm>
            <a:off x="876822" y="1856519"/>
            <a:ext cx="10734804" cy="35155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500"/>
              </a:spcAft>
            </a:pPr>
            <a:r>
              <a:rPr lang="en-US" dirty="0">
                <a:latin typeface="Cambria" panose="02040503050406030204" pitchFamily="18" charset="0"/>
              </a:rPr>
              <a:t>Students must be making satisfactory progress towards obtaining the degree. </a:t>
            </a:r>
          </a:p>
          <a:p>
            <a:pPr>
              <a:lnSpc>
                <a:spcPct val="125000"/>
              </a:lnSpc>
              <a:spcAft>
                <a:spcPts val="1500"/>
              </a:spcAft>
            </a:pPr>
            <a:r>
              <a:rPr lang="en-US" dirty="0">
                <a:latin typeface="Cambria" panose="02040503050406030204" pitchFamily="18" charset="0"/>
              </a:rPr>
              <a:t>Three standards a student must meet after each semester of enrollment:</a:t>
            </a:r>
          </a:p>
          <a:p>
            <a:pPr>
              <a:lnSpc>
                <a:spcPct val="125000"/>
              </a:lnSpc>
              <a:spcAft>
                <a:spcPts val="1500"/>
              </a:spcAft>
            </a:pPr>
            <a:r>
              <a:rPr lang="en-US" dirty="0">
                <a:latin typeface="Cambria" panose="02040503050406030204" pitchFamily="18" charset="0"/>
              </a:rPr>
              <a:t>	1) GPA</a:t>
            </a:r>
          </a:p>
          <a:p>
            <a:pPr>
              <a:lnSpc>
                <a:spcPct val="125000"/>
              </a:lnSpc>
              <a:spcAft>
                <a:spcPts val="1500"/>
              </a:spcAft>
            </a:pPr>
            <a:r>
              <a:rPr lang="en-US" dirty="0">
                <a:latin typeface="Cambria" panose="02040503050406030204" pitchFamily="18" charset="0"/>
              </a:rPr>
              <a:t>	2) Progression Rate (hours earned/hours attempted)</a:t>
            </a:r>
          </a:p>
          <a:p>
            <a:pPr>
              <a:lnSpc>
                <a:spcPct val="125000"/>
              </a:lnSpc>
              <a:spcAft>
                <a:spcPts val="1500"/>
              </a:spcAft>
            </a:pPr>
            <a:r>
              <a:rPr lang="en-US" dirty="0">
                <a:latin typeface="Cambria" panose="02040503050406030204" pitchFamily="18" charset="0"/>
              </a:rPr>
              <a:t>	3) Maximum Time Frame</a:t>
            </a:r>
          </a:p>
          <a:p>
            <a:pPr>
              <a:lnSpc>
                <a:spcPct val="125000"/>
              </a:lnSpc>
              <a:spcAft>
                <a:spcPts val="1500"/>
              </a:spcAft>
            </a:pPr>
            <a:r>
              <a:rPr lang="en-US" dirty="0">
                <a:latin typeface="Cambria" panose="02040503050406030204" pitchFamily="18" charset="0"/>
              </a:rPr>
              <a:t>Policy is located at on our website at </a:t>
            </a:r>
            <a:r>
              <a:rPr lang="en-US" dirty="0">
                <a:latin typeface="Cambria" panose="02040503050406030204" pitchFamily="18" charset="0"/>
                <a:hlinkClick r:id="rId4"/>
              </a:rPr>
              <a:t>https://www.concord.edu/financial-aid/satisfactory-academic-progress</a:t>
            </a:r>
            <a:r>
              <a:rPr lang="en-US" dirty="0">
                <a:latin typeface="Cambria" panose="02040503050406030204" pitchFamily="18" charset="0"/>
              </a:rPr>
              <a:t>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3D212A9-FAA0-4C9E-86E4-F489B8559B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268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401"/>
    </mc:Choice>
    <mc:Fallback>
      <p:transition spd="slow" advTm="55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B71DA5C-13E2-A149-B419-F04D98AC3511}"/>
              </a:ext>
            </a:extLst>
          </p:cNvPr>
          <p:cNvSpPr txBox="1"/>
          <p:nvPr/>
        </p:nvSpPr>
        <p:spPr>
          <a:xfrm>
            <a:off x="571499" y="538619"/>
            <a:ext cx="11040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C1C3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Financial Aid Disbursement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297CD-5450-7441-A033-60CDC02876B0}"/>
              </a:ext>
            </a:extLst>
          </p:cNvPr>
          <p:cNvSpPr txBox="1"/>
          <p:nvPr/>
        </p:nvSpPr>
        <p:spPr>
          <a:xfrm>
            <a:off x="876822" y="1856519"/>
            <a:ext cx="10734804" cy="35155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500"/>
              </a:spcAft>
            </a:pPr>
            <a:r>
              <a:rPr lang="en-US" dirty="0">
                <a:latin typeface="Cambria" panose="02040503050406030204" pitchFamily="18" charset="0"/>
              </a:rPr>
              <a:t>Must confirm your attendance with Student Accounts Office</a:t>
            </a:r>
          </a:p>
          <a:p>
            <a:pPr>
              <a:lnSpc>
                <a:spcPct val="125000"/>
              </a:lnSpc>
              <a:spcAft>
                <a:spcPts val="1500"/>
              </a:spcAft>
            </a:pPr>
            <a:r>
              <a:rPr lang="en-US" dirty="0">
                <a:latin typeface="Cambria" panose="02040503050406030204" pitchFamily="18" charset="0"/>
              </a:rPr>
              <a:t>Anticipates full-time enrollment </a:t>
            </a:r>
          </a:p>
          <a:p>
            <a:pPr>
              <a:lnSpc>
                <a:spcPct val="125000"/>
              </a:lnSpc>
              <a:spcAft>
                <a:spcPts val="1500"/>
              </a:spcAft>
            </a:pPr>
            <a:r>
              <a:rPr lang="en-US" dirty="0">
                <a:latin typeface="Cambria" panose="02040503050406030204" pitchFamily="18" charset="0"/>
              </a:rPr>
              <a:t>Completed all Financial Aid Requirements</a:t>
            </a:r>
          </a:p>
          <a:p>
            <a:pPr>
              <a:lnSpc>
                <a:spcPct val="125000"/>
              </a:lnSpc>
              <a:spcAft>
                <a:spcPts val="1500"/>
              </a:spcAft>
            </a:pP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F986A39-1A55-4DE6-BE08-1B92E5E23F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42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060"/>
    </mc:Choice>
    <mc:Fallback>
      <p:transition spd="slow" advTm="77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B71DA5C-13E2-A149-B419-F04D98AC3511}"/>
              </a:ext>
            </a:extLst>
          </p:cNvPr>
          <p:cNvSpPr txBox="1"/>
          <p:nvPr/>
        </p:nvSpPr>
        <p:spPr>
          <a:xfrm>
            <a:off x="571499" y="538619"/>
            <a:ext cx="11040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C1C3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Professional Judgment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297CD-5450-7441-A033-60CDC02876B0}"/>
              </a:ext>
            </a:extLst>
          </p:cNvPr>
          <p:cNvSpPr txBox="1"/>
          <p:nvPr/>
        </p:nvSpPr>
        <p:spPr>
          <a:xfrm>
            <a:off x="876822" y="1856519"/>
            <a:ext cx="10734804" cy="38203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500"/>
              </a:spcAft>
            </a:pPr>
            <a:r>
              <a:rPr lang="en-US" b="1" dirty="0">
                <a:latin typeface="Cambria" panose="02040503050406030204" pitchFamily="18" charset="0"/>
              </a:rPr>
              <a:t>Provisionally Independent Students- </a:t>
            </a:r>
            <a:r>
              <a:rPr lang="en-US" dirty="0">
                <a:latin typeface="Cambria" panose="02040503050406030204" pitchFamily="18" charset="0"/>
              </a:rPr>
              <a:t>must complete a Request for Independent Status, and documentation of the unusual circumstances of why parental information cannot be provided.</a:t>
            </a:r>
          </a:p>
          <a:p>
            <a:pPr>
              <a:lnSpc>
                <a:spcPct val="125000"/>
              </a:lnSpc>
              <a:spcAft>
                <a:spcPts val="1500"/>
              </a:spcAft>
            </a:pPr>
            <a:r>
              <a:rPr lang="en-US" b="1" dirty="0">
                <a:latin typeface="Cambria" panose="02040503050406030204" pitchFamily="18" charset="0"/>
              </a:rPr>
              <a:t>Changes that cannot be reported on the FAFSA such as:</a:t>
            </a:r>
          </a:p>
          <a:p>
            <a:pPr>
              <a:lnSpc>
                <a:spcPct val="125000"/>
              </a:lnSpc>
              <a:spcAft>
                <a:spcPts val="1500"/>
              </a:spcAft>
            </a:pPr>
            <a:r>
              <a:rPr lang="en-US" dirty="0">
                <a:latin typeface="Cambria" panose="02040503050406030204" pitchFamily="18" charset="0"/>
              </a:rPr>
              <a:t>Loss of employment</a:t>
            </a:r>
          </a:p>
          <a:p>
            <a:pPr>
              <a:lnSpc>
                <a:spcPct val="125000"/>
              </a:lnSpc>
              <a:spcAft>
                <a:spcPts val="1500"/>
              </a:spcAft>
            </a:pPr>
            <a:r>
              <a:rPr lang="en-US" dirty="0">
                <a:latin typeface="Cambria" panose="02040503050406030204" pitchFamily="18" charset="0"/>
              </a:rPr>
              <a:t>Divorce/Separation</a:t>
            </a:r>
          </a:p>
          <a:p>
            <a:pPr>
              <a:lnSpc>
                <a:spcPct val="125000"/>
              </a:lnSpc>
              <a:spcAft>
                <a:spcPts val="1500"/>
              </a:spcAft>
            </a:pPr>
            <a:r>
              <a:rPr lang="en-US" dirty="0">
                <a:latin typeface="Cambria" panose="02040503050406030204" pitchFamily="18" charset="0"/>
              </a:rPr>
              <a:t>Medical Expenses</a:t>
            </a:r>
          </a:p>
          <a:p>
            <a:pPr>
              <a:lnSpc>
                <a:spcPct val="125000"/>
              </a:lnSpc>
              <a:spcAft>
                <a:spcPts val="1500"/>
              </a:spcAft>
            </a:pPr>
            <a:r>
              <a:rPr lang="en-US" dirty="0">
                <a:latin typeface="Cambria" panose="02040503050406030204" pitchFamily="18" charset="0"/>
              </a:rPr>
              <a:t>Must complete the Professional Judgment Form, written explanation, and documentation of the special circumstances.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F9D76B8-6D10-44B1-BF71-CC179AA302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60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201"/>
    </mc:Choice>
    <mc:Fallback>
      <p:transition spd="slow" advTm="76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B71DA5C-13E2-A149-B419-F04D98AC3511}"/>
              </a:ext>
            </a:extLst>
          </p:cNvPr>
          <p:cNvSpPr txBox="1"/>
          <p:nvPr/>
        </p:nvSpPr>
        <p:spPr>
          <a:xfrm>
            <a:off x="571499" y="538619"/>
            <a:ext cx="11040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C1C3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Annual Checklist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297CD-5450-7441-A033-60CDC02876B0}"/>
              </a:ext>
            </a:extLst>
          </p:cNvPr>
          <p:cNvSpPr txBox="1"/>
          <p:nvPr/>
        </p:nvSpPr>
        <p:spPr>
          <a:xfrm>
            <a:off x="876822" y="1856519"/>
            <a:ext cx="10734804" cy="35155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25000"/>
              </a:lnSpc>
              <a:spcAft>
                <a:spcPts val="150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Cambria" panose="02040503050406030204" pitchFamily="18" charset="0"/>
              </a:rPr>
              <a:t>Complete the FAFSA, opens October 1</a:t>
            </a:r>
            <a:r>
              <a:rPr lang="en-US" baseline="30000" dirty="0">
                <a:latin typeface="Cambria" panose="02040503050406030204" pitchFamily="18" charset="0"/>
              </a:rPr>
              <a:t>st</a:t>
            </a:r>
            <a:endParaRPr lang="en-US" dirty="0">
              <a:latin typeface="Cambria" panose="02040503050406030204" pitchFamily="18" charset="0"/>
            </a:endParaRPr>
          </a:p>
          <a:p>
            <a:pPr marL="285750" indent="-285750">
              <a:lnSpc>
                <a:spcPct val="125000"/>
              </a:lnSpc>
              <a:spcAft>
                <a:spcPts val="150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Cambria" panose="02040503050406030204" pitchFamily="18" charset="0"/>
              </a:rPr>
              <a:t>Complete the Foundation Scholarship Application opens by January 1</a:t>
            </a:r>
            <a:r>
              <a:rPr lang="en-US" baseline="30000" dirty="0">
                <a:latin typeface="Cambria" panose="02040503050406030204" pitchFamily="18" charset="0"/>
              </a:rPr>
              <a:t>st</a:t>
            </a:r>
            <a:endParaRPr lang="en-US" dirty="0">
              <a:latin typeface="Cambria" panose="02040503050406030204" pitchFamily="18" charset="0"/>
            </a:endParaRPr>
          </a:p>
          <a:p>
            <a:pPr marL="285750" indent="-285750">
              <a:lnSpc>
                <a:spcPct val="125000"/>
              </a:lnSpc>
              <a:spcAft>
                <a:spcPts val="150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Cambria" panose="02040503050406030204" pitchFamily="18" charset="0"/>
              </a:rPr>
              <a:t>Check your email and </a:t>
            </a:r>
            <a:r>
              <a:rPr lang="en-US" dirty="0" err="1">
                <a:latin typeface="Cambria" panose="02040503050406030204" pitchFamily="18" charset="0"/>
              </a:rPr>
              <a:t>MyConcordU</a:t>
            </a:r>
            <a:r>
              <a:rPr lang="en-US" dirty="0">
                <a:latin typeface="Cambria" panose="02040503050406030204" pitchFamily="18" charset="0"/>
              </a:rPr>
              <a:t> to determine if you have any requirements to complete or any financial aid issues</a:t>
            </a:r>
          </a:p>
          <a:p>
            <a:pPr marL="285750" indent="-285750">
              <a:lnSpc>
                <a:spcPct val="125000"/>
              </a:lnSpc>
              <a:spcAft>
                <a:spcPts val="150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Cambria" panose="02040503050406030204" pitchFamily="18" charset="0"/>
              </a:rPr>
              <a:t>Returning Student Award Letters emailed mid to late June</a:t>
            </a:r>
          </a:p>
          <a:p>
            <a:pPr marL="285750" indent="-285750">
              <a:lnSpc>
                <a:spcPct val="125000"/>
              </a:lnSpc>
              <a:spcAft>
                <a:spcPts val="150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Cambria" panose="02040503050406030204" pitchFamily="18" charset="0"/>
              </a:rPr>
              <a:t>Plan if you have a  remaining balance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4544C27-BDA8-4818-9C7D-F4297F5934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41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33"/>
    </mc:Choice>
    <mc:Fallback>
      <p:transition spd="slow" advTm="12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EE4DA18-37A0-3344-B583-9790FEFF58AA}"/>
              </a:ext>
            </a:extLst>
          </p:cNvPr>
          <p:cNvSpPr txBox="1"/>
          <p:nvPr/>
        </p:nvSpPr>
        <p:spPr>
          <a:xfrm>
            <a:off x="571500" y="2294175"/>
            <a:ext cx="11040127" cy="3077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b="1" dirty="0">
                <a:solidFill>
                  <a:srgbClr val="7C86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sz="2400" b="1" dirty="0">
                <a:solidFill>
                  <a:srgbClr val="7C1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2400" b="1" dirty="0">
                <a:solidFill>
                  <a:srgbClr val="7C86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304-384-6069 </a:t>
            </a:r>
            <a:endParaRPr lang="en-US" sz="2400" dirty="0">
              <a:solidFill>
                <a:srgbClr val="7C86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7C86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sz="2400" b="1" dirty="0">
                <a:solidFill>
                  <a:srgbClr val="7C1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2400" b="1" dirty="0">
                <a:solidFill>
                  <a:srgbClr val="7C86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financialaid@concord.edu</a:t>
            </a:r>
            <a:endParaRPr lang="en-US" sz="2400" dirty="0">
              <a:solidFill>
                <a:srgbClr val="7C86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7C86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accent6"/>
              </a:solidFill>
              <a:latin typeface="Gotham Narrow Book" pitchFamily="2" charset="0"/>
            </a:endParaRPr>
          </a:p>
          <a:p>
            <a:r>
              <a:rPr lang="en-US" sz="2400" b="1" spc="300" dirty="0">
                <a:solidFill>
                  <a:srgbClr val="7C1C3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concord.edu/financial-aid </a:t>
            </a:r>
            <a:endParaRPr lang="en-US" sz="2400" b="1" dirty="0">
              <a:solidFill>
                <a:srgbClr val="7C1C3D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DA0F8E-E6AF-26B5-3E2F-45D9A54250AA}"/>
              </a:ext>
            </a:extLst>
          </p:cNvPr>
          <p:cNvSpPr txBox="1"/>
          <p:nvPr/>
        </p:nvSpPr>
        <p:spPr>
          <a:xfrm>
            <a:off x="584026" y="5803237"/>
            <a:ext cx="8964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300" dirty="0">
                <a:solidFill>
                  <a:srgbClr val="7C1C3D"/>
                </a:solidFill>
                <a:latin typeface="Cambria" panose="02040503050406030204" pitchFamily="18" charset="0"/>
                <a:cs typeface="Rubik" panose="02000604000000020004" pitchFamily="2" charset="-79"/>
              </a:rPr>
              <a:t>THANK YOU FOR ATTENDING THIS PRESENTATION!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9C369F-6729-2447-1D73-4641FDD1E081}"/>
              </a:ext>
            </a:extLst>
          </p:cNvPr>
          <p:cNvSpPr txBox="1"/>
          <p:nvPr/>
        </p:nvSpPr>
        <p:spPr>
          <a:xfrm>
            <a:off x="584026" y="538619"/>
            <a:ext cx="11040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C1C3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Carly Kestner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3DEBA9-AF73-7697-5356-CB5B793CC9E1}"/>
              </a:ext>
            </a:extLst>
          </p:cNvPr>
          <p:cNvSpPr txBox="1"/>
          <p:nvPr/>
        </p:nvSpPr>
        <p:spPr>
          <a:xfrm>
            <a:off x="571500" y="1279743"/>
            <a:ext cx="11040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300" dirty="0">
                <a:solidFill>
                  <a:srgbClr val="7C868D"/>
                </a:solidFill>
                <a:latin typeface="Cambria" panose="02040503050406030204" pitchFamily="18" charset="0"/>
              </a:rPr>
              <a:t>Financial Aid Office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5228F3B-A9AE-423E-932F-6F890AA0E4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150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62"/>
    </mc:Choice>
    <mc:Fallback>
      <p:transition spd="slow" advTm="22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B71DA5C-13E2-A149-B419-F04D98AC3511}"/>
              </a:ext>
            </a:extLst>
          </p:cNvPr>
          <p:cNvSpPr txBox="1"/>
          <p:nvPr/>
        </p:nvSpPr>
        <p:spPr>
          <a:xfrm>
            <a:off x="584026" y="538619"/>
            <a:ext cx="11040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C1C3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Applying for Financial Aid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074894-0E99-894A-9B1A-0D7C79F5F6D7}"/>
              </a:ext>
            </a:extLst>
          </p:cNvPr>
          <p:cNvSpPr txBox="1"/>
          <p:nvPr/>
        </p:nvSpPr>
        <p:spPr>
          <a:xfrm>
            <a:off x="571500" y="1279743"/>
            <a:ext cx="11040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300" dirty="0">
                <a:solidFill>
                  <a:srgbClr val="7C868D"/>
                </a:solidFill>
                <a:latin typeface="Cambria" panose="02040503050406030204" pitchFamily="18" charset="0"/>
              </a:rPr>
              <a:t>File Your FAFSA BY MARCH 1</a:t>
            </a:r>
            <a:r>
              <a:rPr lang="en-US" sz="2400" b="1" spc="300" baseline="30000" dirty="0">
                <a:solidFill>
                  <a:srgbClr val="7C868D"/>
                </a:solidFill>
                <a:latin typeface="Cambria" panose="02040503050406030204" pitchFamily="18" charset="0"/>
              </a:rPr>
              <a:t>ST </a:t>
            </a:r>
            <a:r>
              <a:rPr lang="en-US" sz="2400" b="1" spc="300" dirty="0">
                <a:solidFill>
                  <a:srgbClr val="7C868D"/>
                </a:solidFill>
                <a:latin typeface="Cambria" panose="02040503050406030204" pitchFamily="18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297CD-5450-7441-A033-60CDC02876B0}"/>
              </a:ext>
            </a:extLst>
          </p:cNvPr>
          <p:cNvSpPr txBox="1"/>
          <p:nvPr/>
        </p:nvSpPr>
        <p:spPr>
          <a:xfrm>
            <a:off x="876822" y="1856519"/>
            <a:ext cx="10734804" cy="35155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500"/>
              </a:spcAft>
            </a:pP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42BED2-B569-1D62-65AE-91A043066DF7}"/>
              </a:ext>
            </a:extLst>
          </p:cNvPr>
          <p:cNvSpPr txBox="1"/>
          <p:nvPr/>
        </p:nvSpPr>
        <p:spPr>
          <a:xfrm>
            <a:off x="584026" y="5803237"/>
            <a:ext cx="8964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300" dirty="0">
                <a:solidFill>
                  <a:srgbClr val="7C1C3D"/>
                </a:solidFill>
                <a:latin typeface="Cambria" panose="02040503050406030204" pitchFamily="18" charset="0"/>
                <a:cs typeface="Rubik" panose="02000604000000020004" pitchFamily="2" charset="-79"/>
              </a:rPr>
              <a:t>Applying for Federal Aid and WV Higher Education Grant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107FC3-B832-4B22-A334-D07A5307D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" y="1741408"/>
            <a:ext cx="11151598" cy="406182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EFD89BD-06EB-443F-AA82-91F77E8330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409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744"/>
    </mc:Choice>
    <mc:Fallback>
      <p:transition spd="slow" advTm="66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B71DA5C-13E2-A149-B419-F04D98AC3511}"/>
              </a:ext>
            </a:extLst>
          </p:cNvPr>
          <p:cNvSpPr txBox="1"/>
          <p:nvPr/>
        </p:nvSpPr>
        <p:spPr>
          <a:xfrm>
            <a:off x="584026" y="538619"/>
            <a:ext cx="11040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C1C3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Applying for Financial Aid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074894-0E99-894A-9B1A-0D7C79F5F6D7}"/>
              </a:ext>
            </a:extLst>
          </p:cNvPr>
          <p:cNvSpPr txBox="1"/>
          <p:nvPr/>
        </p:nvSpPr>
        <p:spPr>
          <a:xfrm>
            <a:off x="571500" y="1279743"/>
            <a:ext cx="11040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300" dirty="0">
                <a:solidFill>
                  <a:srgbClr val="7C868D"/>
                </a:solidFill>
                <a:latin typeface="Cambria" panose="02040503050406030204" pitchFamily="18" charset="0"/>
              </a:rPr>
              <a:t>Apply by MARCH 1</a:t>
            </a:r>
            <a:r>
              <a:rPr lang="en-US" sz="2400" b="1" spc="300" baseline="30000" dirty="0">
                <a:solidFill>
                  <a:srgbClr val="7C868D"/>
                </a:solidFill>
                <a:latin typeface="Cambria" panose="02040503050406030204" pitchFamily="18" charset="0"/>
              </a:rPr>
              <a:t>ST </a:t>
            </a:r>
            <a:r>
              <a:rPr lang="en-US" sz="2400" b="1" spc="300" dirty="0">
                <a:solidFill>
                  <a:srgbClr val="7C868D"/>
                </a:solidFill>
                <a:latin typeface="Cambria" panose="02040503050406030204" pitchFamily="18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297CD-5450-7441-A033-60CDC02876B0}"/>
              </a:ext>
            </a:extLst>
          </p:cNvPr>
          <p:cNvSpPr txBox="1"/>
          <p:nvPr/>
        </p:nvSpPr>
        <p:spPr>
          <a:xfrm>
            <a:off x="876822" y="1856519"/>
            <a:ext cx="10734804" cy="35155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500"/>
              </a:spcAft>
            </a:pP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42BED2-B569-1D62-65AE-91A043066DF7}"/>
              </a:ext>
            </a:extLst>
          </p:cNvPr>
          <p:cNvSpPr txBox="1"/>
          <p:nvPr/>
        </p:nvSpPr>
        <p:spPr>
          <a:xfrm>
            <a:off x="584026" y="5803237"/>
            <a:ext cx="8964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300" dirty="0">
                <a:solidFill>
                  <a:srgbClr val="7C1C3D"/>
                </a:solidFill>
                <a:latin typeface="Cambria" panose="02040503050406030204" pitchFamily="18" charset="0"/>
                <a:cs typeface="Rubik" panose="02000604000000020004" pitchFamily="2" charset="-79"/>
              </a:rPr>
              <a:t>Applying for WV Promise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0065F0-ED14-4FC5-8D5E-7A16E1D9C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937" y="1741408"/>
            <a:ext cx="10144125" cy="406182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793AE8F-FADA-4CFF-84AD-ABC938CF8D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79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149"/>
    </mc:Choice>
    <mc:Fallback>
      <p:transition spd="slow" advTm="65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B71DA5C-13E2-A149-B419-F04D98AC3511}"/>
              </a:ext>
            </a:extLst>
          </p:cNvPr>
          <p:cNvSpPr txBox="1"/>
          <p:nvPr/>
        </p:nvSpPr>
        <p:spPr>
          <a:xfrm>
            <a:off x="571499" y="404931"/>
            <a:ext cx="11040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C1C3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Additional Scholarship Opportunities at CU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297CD-5450-7441-A033-60CDC02876B0}"/>
              </a:ext>
            </a:extLst>
          </p:cNvPr>
          <p:cNvSpPr txBox="1"/>
          <p:nvPr/>
        </p:nvSpPr>
        <p:spPr>
          <a:xfrm>
            <a:off x="876822" y="1856519"/>
            <a:ext cx="10734804" cy="35155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</a:pPr>
            <a:r>
              <a:rPr lang="en-US" dirty="0">
                <a:solidFill>
                  <a:srgbClr val="7C1C3D"/>
                </a:solidFill>
                <a:latin typeface="Cambria" panose="02040503050406030204" pitchFamily="18" charset="0"/>
                <a:hlinkClick r:id="rId4"/>
              </a:rPr>
              <a:t>https://www.concord.edu/financial-aid/scholarships-programs</a:t>
            </a:r>
            <a:endParaRPr lang="en-US" dirty="0">
              <a:solidFill>
                <a:srgbClr val="7C1C3D"/>
              </a:solidFill>
              <a:latin typeface="Cambria" panose="02040503050406030204" pitchFamily="18" charset="0"/>
            </a:endParaRPr>
          </a:p>
          <a:p>
            <a:pPr>
              <a:lnSpc>
                <a:spcPct val="125000"/>
              </a:lnSpc>
            </a:pPr>
            <a:endParaRPr lang="en-US" dirty="0">
              <a:solidFill>
                <a:srgbClr val="7C1C3D"/>
              </a:solidFill>
              <a:latin typeface="Cambria" panose="02040503050406030204" pitchFamily="18" charset="0"/>
            </a:endParaRP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rgbClr val="7C1C3D"/>
                </a:solidFill>
                <a:latin typeface="Cambria" panose="02040503050406030204" pitchFamily="18" charset="0"/>
              </a:rPr>
              <a:t>	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42BED2-B569-1D62-65AE-91A043066DF7}"/>
              </a:ext>
            </a:extLst>
          </p:cNvPr>
          <p:cNvSpPr txBox="1"/>
          <p:nvPr/>
        </p:nvSpPr>
        <p:spPr>
          <a:xfrm>
            <a:off x="584026" y="5803237"/>
            <a:ext cx="8964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300" dirty="0">
                <a:solidFill>
                  <a:srgbClr val="7C1C3D"/>
                </a:solidFill>
                <a:latin typeface="Cambria" panose="02040503050406030204" pitchFamily="18" charset="0"/>
                <a:cs typeface="Rubik" panose="02000604000000020004" pitchFamily="2" charset="-79"/>
              </a:rPr>
              <a:t>Additional Scholarship Opportunities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FD0C77-5E28-46A4-9A4C-C9BE59EB5F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617" y="2551611"/>
            <a:ext cx="8064137" cy="336151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6528A87-ABCC-4E06-BB1C-8E9C581BDF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463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68"/>
    </mc:Choice>
    <mc:Fallback>
      <p:transition spd="slow" advTm="33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B71DA5C-13E2-A149-B419-F04D98AC3511}"/>
              </a:ext>
            </a:extLst>
          </p:cNvPr>
          <p:cNvSpPr txBox="1"/>
          <p:nvPr/>
        </p:nvSpPr>
        <p:spPr>
          <a:xfrm>
            <a:off x="571499" y="404931"/>
            <a:ext cx="11040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C1C3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Additional Scholarship Opportunities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297CD-5450-7441-A033-60CDC02876B0}"/>
              </a:ext>
            </a:extLst>
          </p:cNvPr>
          <p:cNvSpPr txBox="1"/>
          <p:nvPr/>
        </p:nvSpPr>
        <p:spPr>
          <a:xfrm>
            <a:off x="876822" y="1856519"/>
            <a:ext cx="10734804" cy="35155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</a:pPr>
            <a:r>
              <a:rPr lang="en-US" dirty="0">
                <a:solidFill>
                  <a:srgbClr val="7C1C3D"/>
                </a:solidFill>
                <a:latin typeface="Cambria" panose="02040503050406030204" pitchFamily="18" charset="0"/>
                <a:hlinkClick r:id="rId4"/>
              </a:rPr>
              <a:t>https://www.concord.edu/financial-aid/scholarships-programs/private-scholarships</a:t>
            </a:r>
            <a:r>
              <a:rPr lang="en-US" dirty="0">
                <a:solidFill>
                  <a:srgbClr val="7C1C3D"/>
                </a:solidFill>
                <a:latin typeface="Cambria" panose="02040503050406030204" pitchFamily="18" charset="0"/>
              </a:rPr>
              <a:t> </a:t>
            </a:r>
          </a:p>
          <a:p>
            <a:pPr>
              <a:lnSpc>
                <a:spcPct val="125000"/>
              </a:lnSpc>
            </a:pPr>
            <a:endParaRPr lang="en-US" dirty="0">
              <a:solidFill>
                <a:srgbClr val="7C1C3D"/>
              </a:solidFill>
              <a:latin typeface="Cambria" panose="02040503050406030204" pitchFamily="18" charset="0"/>
            </a:endParaRPr>
          </a:p>
          <a:p>
            <a:pPr>
              <a:lnSpc>
                <a:spcPct val="125000"/>
              </a:lnSpc>
            </a:pPr>
            <a:endParaRPr lang="en-US" dirty="0">
              <a:solidFill>
                <a:srgbClr val="7C1C3D"/>
              </a:solidFill>
              <a:latin typeface="Cambria" panose="02040503050406030204" pitchFamily="18" charset="0"/>
            </a:endParaRP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rgbClr val="7C1C3D"/>
                </a:solidFill>
                <a:latin typeface="Cambria" panose="02040503050406030204" pitchFamily="18" charset="0"/>
              </a:rPr>
              <a:t>	  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42BED2-B569-1D62-65AE-91A043066DF7}"/>
              </a:ext>
            </a:extLst>
          </p:cNvPr>
          <p:cNvSpPr txBox="1"/>
          <p:nvPr/>
        </p:nvSpPr>
        <p:spPr>
          <a:xfrm>
            <a:off x="584026" y="5803237"/>
            <a:ext cx="8964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300" dirty="0">
                <a:solidFill>
                  <a:srgbClr val="7C1C3D"/>
                </a:solidFill>
                <a:latin typeface="Cambria" panose="02040503050406030204" pitchFamily="18" charset="0"/>
                <a:cs typeface="Rubik" panose="02000604000000020004" pitchFamily="2" charset="-79"/>
              </a:rPr>
              <a:t>Additional Scholarship Opportunities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0F299D-FC2E-4D41-983E-9A60130F11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2701" y="2336800"/>
            <a:ext cx="7797800" cy="33655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0D8BD8B-D52E-4E8C-B4A8-A87013C958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94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84"/>
    </mc:Choice>
    <mc:Fallback>
      <p:transition spd="slow" advTm="24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B71DA5C-13E2-A149-B419-F04D98AC3511}"/>
              </a:ext>
            </a:extLst>
          </p:cNvPr>
          <p:cNvSpPr txBox="1"/>
          <p:nvPr/>
        </p:nvSpPr>
        <p:spPr>
          <a:xfrm>
            <a:off x="571499" y="404931"/>
            <a:ext cx="11040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C1C3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Additional Scholarship Opportunities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297CD-5450-7441-A033-60CDC02876B0}"/>
              </a:ext>
            </a:extLst>
          </p:cNvPr>
          <p:cNvSpPr txBox="1"/>
          <p:nvPr/>
        </p:nvSpPr>
        <p:spPr>
          <a:xfrm>
            <a:off x="876822" y="1856519"/>
            <a:ext cx="10734804" cy="35155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</a:pPr>
            <a:endParaRPr lang="en-US" dirty="0">
              <a:solidFill>
                <a:srgbClr val="7C1C3D"/>
              </a:solidFill>
              <a:latin typeface="Cambria" panose="02040503050406030204" pitchFamily="18" charset="0"/>
            </a:endParaRPr>
          </a:p>
          <a:p>
            <a:pPr>
              <a:lnSpc>
                <a:spcPct val="125000"/>
              </a:lnSpc>
            </a:pPr>
            <a:r>
              <a:rPr lang="en-US" dirty="0">
                <a:latin typeface="Cambria" panose="02040503050406030204" pitchFamily="18" charset="0"/>
              </a:rPr>
              <a:t>Department of Rehabilitative Services</a:t>
            </a:r>
          </a:p>
          <a:p>
            <a:pPr>
              <a:lnSpc>
                <a:spcPct val="125000"/>
              </a:lnSpc>
            </a:pPr>
            <a:r>
              <a:rPr lang="en-US" dirty="0">
                <a:latin typeface="Cambria" panose="02040503050406030204" pitchFamily="18" charset="0"/>
              </a:rPr>
              <a:t>Veteran’s Benefits</a:t>
            </a:r>
          </a:p>
          <a:p>
            <a:pPr>
              <a:lnSpc>
                <a:spcPct val="125000"/>
              </a:lnSpc>
            </a:pPr>
            <a:r>
              <a:rPr lang="en-US" dirty="0">
                <a:latin typeface="Cambria" panose="02040503050406030204" pitchFamily="18" charset="0"/>
              </a:rPr>
              <a:t>High School </a:t>
            </a:r>
          </a:p>
          <a:p>
            <a:pPr>
              <a:lnSpc>
                <a:spcPct val="125000"/>
              </a:lnSpc>
            </a:pPr>
            <a:r>
              <a:rPr lang="en-US" dirty="0">
                <a:latin typeface="Cambria" panose="02040503050406030204" pitchFamily="18" charset="0"/>
              </a:rPr>
              <a:t>Rotary </a:t>
            </a:r>
          </a:p>
          <a:p>
            <a:pPr>
              <a:lnSpc>
                <a:spcPct val="125000"/>
              </a:lnSpc>
            </a:pPr>
            <a:r>
              <a:rPr lang="en-US" dirty="0">
                <a:latin typeface="Cambria" panose="02040503050406030204" pitchFamily="18" charset="0"/>
              </a:rPr>
              <a:t>Employe</a:t>
            </a:r>
            <a:r>
              <a:rPr lang="en-US" dirty="0">
                <a:solidFill>
                  <a:srgbClr val="7C1C3D"/>
                </a:solidFill>
                <a:latin typeface="Cambria" panose="02040503050406030204" pitchFamily="18" charset="0"/>
              </a:rPr>
              <a:t>r</a:t>
            </a:r>
          </a:p>
          <a:p>
            <a:pPr>
              <a:lnSpc>
                <a:spcPct val="125000"/>
              </a:lnSpc>
            </a:pP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42BED2-B569-1D62-65AE-91A043066DF7}"/>
              </a:ext>
            </a:extLst>
          </p:cNvPr>
          <p:cNvSpPr txBox="1"/>
          <p:nvPr/>
        </p:nvSpPr>
        <p:spPr>
          <a:xfrm>
            <a:off x="584026" y="5803237"/>
            <a:ext cx="8964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300" dirty="0">
                <a:solidFill>
                  <a:srgbClr val="7C1C3D"/>
                </a:solidFill>
                <a:latin typeface="Cambria" panose="02040503050406030204" pitchFamily="18" charset="0"/>
                <a:cs typeface="Rubik" panose="02000604000000020004" pitchFamily="2" charset="-79"/>
              </a:rPr>
              <a:t>Additional Scholarship Opportunities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5D43780-196F-4825-8C2F-30F1A705E9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30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85"/>
    </mc:Choice>
    <mc:Fallback>
      <p:transition spd="slow" advTm="17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B71DA5C-13E2-A149-B419-F04D98AC3511}"/>
              </a:ext>
            </a:extLst>
          </p:cNvPr>
          <p:cNvSpPr txBox="1"/>
          <p:nvPr/>
        </p:nvSpPr>
        <p:spPr>
          <a:xfrm>
            <a:off x="571499" y="404931"/>
            <a:ext cx="11040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C1C3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Additional Scholarship Notification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297CD-5450-7441-A033-60CDC02876B0}"/>
              </a:ext>
            </a:extLst>
          </p:cNvPr>
          <p:cNvSpPr txBox="1"/>
          <p:nvPr/>
        </p:nvSpPr>
        <p:spPr>
          <a:xfrm>
            <a:off x="876822" y="1856519"/>
            <a:ext cx="10734804" cy="35155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</a:pPr>
            <a:endParaRPr lang="en-US" dirty="0">
              <a:solidFill>
                <a:srgbClr val="7C1C3D"/>
              </a:solidFill>
              <a:latin typeface="Cambria" panose="02040503050406030204" pitchFamily="18" charset="0"/>
            </a:endParaRP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</a:rPr>
              <a:t>Please inform the Financial Aid Office of any outside scholarships received.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</a:rPr>
              <a:t>Provide copy of the certificate received or a list of donors with annual amounts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</a:rPr>
              <a:t>Checks can be forwarded to:</a:t>
            </a:r>
          </a:p>
          <a:p>
            <a:pPr>
              <a:lnSpc>
                <a:spcPct val="125000"/>
              </a:lnSpc>
            </a:pPr>
            <a:r>
              <a:rPr lang="en-US" dirty="0">
                <a:latin typeface="Cambria" panose="02040503050406030204" pitchFamily="18" charset="0"/>
              </a:rPr>
              <a:t>	Concord University </a:t>
            </a:r>
          </a:p>
          <a:p>
            <a:pPr>
              <a:lnSpc>
                <a:spcPct val="125000"/>
              </a:lnSpc>
            </a:pPr>
            <a:r>
              <a:rPr lang="en-US" dirty="0">
                <a:latin typeface="Cambria" panose="02040503050406030204" pitchFamily="18" charset="0"/>
              </a:rPr>
              <a:t>	PO Box 1000 D-120</a:t>
            </a:r>
          </a:p>
          <a:p>
            <a:pPr>
              <a:lnSpc>
                <a:spcPct val="125000"/>
              </a:lnSpc>
            </a:pPr>
            <a:r>
              <a:rPr lang="en-US" dirty="0">
                <a:latin typeface="Cambria" panose="02040503050406030204" pitchFamily="18" charset="0"/>
              </a:rPr>
              <a:t>	Athens, WV  24712</a:t>
            </a:r>
          </a:p>
          <a:p>
            <a:pPr>
              <a:lnSpc>
                <a:spcPct val="125000"/>
              </a:lnSpc>
            </a:pPr>
            <a:r>
              <a:rPr lang="en-US" dirty="0">
                <a:latin typeface="Cambria" panose="02040503050406030204" pitchFamily="18" charset="0"/>
              </a:rPr>
              <a:t> </a:t>
            </a:r>
          </a:p>
          <a:p>
            <a:pPr>
              <a:lnSpc>
                <a:spcPct val="125000"/>
              </a:lnSpc>
            </a:pPr>
            <a:endParaRPr lang="en-US" dirty="0">
              <a:solidFill>
                <a:srgbClr val="7C1C3D"/>
              </a:solidFill>
              <a:latin typeface="Cambria" panose="02040503050406030204" pitchFamily="18" charset="0"/>
            </a:endParaRPr>
          </a:p>
          <a:p>
            <a:pPr>
              <a:lnSpc>
                <a:spcPct val="125000"/>
              </a:lnSpc>
            </a:pP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42BED2-B569-1D62-65AE-91A043066DF7}"/>
              </a:ext>
            </a:extLst>
          </p:cNvPr>
          <p:cNvSpPr txBox="1"/>
          <p:nvPr/>
        </p:nvSpPr>
        <p:spPr>
          <a:xfrm>
            <a:off x="584026" y="5803237"/>
            <a:ext cx="8964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300" dirty="0">
                <a:solidFill>
                  <a:srgbClr val="7C1C3D"/>
                </a:solidFill>
                <a:latin typeface="Cambria" panose="02040503050406030204" pitchFamily="18" charset="0"/>
                <a:cs typeface="Rubik" panose="02000604000000020004" pitchFamily="2" charset="-79"/>
              </a:rPr>
              <a:t>Additional Scholarship Opportunities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7593AD0-CF75-4FF6-9C61-9FFAD7BD25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028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87"/>
    </mc:Choice>
    <mc:Fallback>
      <p:transition spd="slow" advTm="22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B71DA5C-13E2-A149-B419-F04D98AC3511}"/>
              </a:ext>
            </a:extLst>
          </p:cNvPr>
          <p:cNvSpPr txBox="1"/>
          <p:nvPr/>
        </p:nvSpPr>
        <p:spPr>
          <a:xfrm>
            <a:off x="571499" y="538619"/>
            <a:ext cx="11040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C1C3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Financial Aid Process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074894-0E99-894A-9B1A-0D7C79F5F6D7}"/>
              </a:ext>
            </a:extLst>
          </p:cNvPr>
          <p:cNvSpPr txBox="1"/>
          <p:nvPr/>
        </p:nvSpPr>
        <p:spPr>
          <a:xfrm>
            <a:off x="571500" y="1279743"/>
            <a:ext cx="11040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300" dirty="0">
                <a:solidFill>
                  <a:srgbClr val="7C868D"/>
                </a:solidFill>
                <a:latin typeface="Cambria" panose="02040503050406030204" pitchFamily="18" charset="0"/>
              </a:rPr>
              <a:t>Types of Aid Available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297CD-5450-7441-A033-60CDC02876B0}"/>
              </a:ext>
            </a:extLst>
          </p:cNvPr>
          <p:cNvSpPr txBox="1"/>
          <p:nvPr/>
        </p:nvSpPr>
        <p:spPr>
          <a:xfrm>
            <a:off x="580373" y="1741408"/>
            <a:ext cx="10734804" cy="35155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500"/>
              </a:spcAft>
            </a:pPr>
            <a:r>
              <a:rPr lang="en-US" dirty="0">
                <a:latin typeface="Cambria" panose="02040503050406030204" pitchFamily="18" charset="0"/>
              </a:rPr>
              <a:t>Scholarships</a:t>
            </a:r>
          </a:p>
          <a:p>
            <a:pPr>
              <a:lnSpc>
                <a:spcPct val="125000"/>
              </a:lnSpc>
              <a:spcAft>
                <a:spcPts val="1500"/>
              </a:spcAft>
            </a:pPr>
            <a:r>
              <a:rPr lang="en-US" dirty="0">
                <a:latin typeface="Cambria" panose="02040503050406030204" pitchFamily="18" charset="0"/>
              </a:rPr>
              <a:t>Grants</a:t>
            </a:r>
          </a:p>
          <a:p>
            <a:pPr>
              <a:lnSpc>
                <a:spcPct val="125000"/>
              </a:lnSpc>
              <a:spcAft>
                <a:spcPts val="1500"/>
              </a:spcAft>
            </a:pPr>
            <a:r>
              <a:rPr lang="en-US" dirty="0">
                <a:latin typeface="Cambria" panose="02040503050406030204" pitchFamily="18" charset="0"/>
              </a:rPr>
              <a:t>Loans</a:t>
            </a:r>
          </a:p>
          <a:p>
            <a:pPr>
              <a:lnSpc>
                <a:spcPct val="125000"/>
              </a:lnSpc>
              <a:spcAft>
                <a:spcPts val="1500"/>
              </a:spcAft>
            </a:pPr>
            <a:r>
              <a:rPr lang="en-US" dirty="0">
                <a:latin typeface="Cambria" panose="02040503050406030204" pitchFamily="18" charset="0"/>
              </a:rPr>
              <a:t>Federal Work-Study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42BED2-B569-1D62-65AE-91A043066DF7}"/>
              </a:ext>
            </a:extLst>
          </p:cNvPr>
          <p:cNvSpPr txBox="1"/>
          <p:nvPr/>
        </p:nvSpPr>
        <p:spPr>
          <a:xfrm>
            <a:off x="3376248" y="5803237"/>
            <a:ext cx="8964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spc="300" dirty="0">
              <a:solidFill>
                <a:srgbClr val="7C1C3D"/>
              </a:solidFill>
              <a:latin typeface="Cambria" panose="02040503050406030204" pitchFamily="18" charset="0"/>
              <a:cs typeface="Rubik" panose="02000604000000020004" pitchFamily="2" charset="-79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EE7085C-DDBF-4B86-8FA2-ABB9EA5C31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68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96"/>
    </mc:Choice>
    <mc:Fallback>
      <p:transition spd="slow" advTm="26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 Point Template 2" id="{E7567C99-B98E-8A4B-A530-2F9B1CC5B8CF}" vid="{F10C8240-B11D-874B-8064-C9F59BD846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7601</TotalTime>
  <Words>842</Words>
  <Application>Microsoft Office PowerPoint</Application>
  <PresentationFormat>Widescreen</PresentationFormat>
  <Paragraphs>147</Paragraphs>
  <Slides>26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Cambria</vt:lpstr>
      <vt:lpstr>Gotham Narrow Book</vt:lpstr>
      <vt:lpstr>Rubik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Classen, Codee S</dc:creator>
  <cp:lastModifiedBy>Carly Kestner</cp:lastModifiedBy>
  <cp:revision>42</cp:revision>
  <dcterms:created xsi:type="dcterms:W3CDTF">2019-10-03T19:20:41Z</dcterms:created>
  <dcterms:modified xsi:type="dcterms:W3CDTF">2024-02-26T17:23:06Z</dcterms:modified>
</cp:coreProperties>
</file>