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6" r:id="rId6"/>
    <p:sldId id="258" r:id="rId7"/>
    <p:sldId id="275" r:id="rId8"/>
    <p:sldId id="278" r:id="rId9"/>
    <p:sldId id="279" r:id="rId10"/>
    <p:sldId id="280" r:id="rId11"/>
    <p:sldId id="281" r:id="rId12"/>
    <p:sldId id="282" r:id="rId13"/>
    <p:sldId id="276" r:id="rId14"/>
    <p:sldId id="277" r:id="rId15"/>
    <p:sldId id="261" r:id="rId16"/>
    <p:sldId id="272" r:id="rId17"/>
    <p:sldId id="273" r:id="rId18"/>
    <p:sldId id="266" r:id="rId19"/>
    <p:sldId id="267" r:id="rId20"/>
    <p:sldId id="268" r:id="rId21"/>
    <p:sldId id="262" r:id="rId22"/>
    <p:sldId id="265" r:id="rId23"/>
    <p:sldId id="269" r:id="rId24"/>
    <p:sldId id="270"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0" d="100"/>
          <a:sy n="100"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EC3AE31-8A88-4100-9460-5C442C026A98}" type="datetimeFigureOut">
              <a:rPr lang="en-US" smtClean="0"/>
              <a:t>11/13/2024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3FEC017-F6E6-48DE-A9B3-CDD5EEBA95EC}" type="slidenum">
              <a:rPr lang="en-US" smtClean="0"/>
              <a:t>‹#›</a:t>
            </a:fld>
            <a:endParaRPr lang="en-US"/>
          </a:p>
        </p:txBody>
      </p:sp>
    </p:spTree>
    <p:extLst>
      <p:ext uri="{BB962C8B-B14F-4D97-AF65-F5344CB8AC3E}">
        <p14:creationId xmlns:p14="http://schemas.microsoft.com/office/powerpoint/2010/main" val="392697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AD70-7638-4437-834E-8879A58A6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1F44E-3D39-4F1D-B588-17E5F16DA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73B05D-B252-41F1-B7CF-69AA83F7E779}"/>
              </a:ext>
            </a:extLst>
          </p:cNvPr>
          <p:cNvSpPr>
            <a:spLocks noGrp="1"/>
          </p:cNvSpPr>
          <p:nvPr>
            <p:ph type="dt" sz="half" idx="10"/>
          </p:nvPr>
        </p:nvSpPr>
        <p:spPr/>
        <p:txBody>
          <a:bodyPr/>
          <a:lstStyle/>
          <a:p>
            <a:fld id="{31DD4C98-4EE1-464F-9399-AE7FBF459846}" type="datetime1">
              <a:rPr lang="en-US" smtClean="0"/>
              <a:t>11/13/2024</a:t>
            </a:fld>
            <a:endParaRPr lang="en-US" dirty="0"/>
          </a:p>
        </p:txBody>
      </p:sp>
      <p:sp>
        <p:nvSpPr>
          <p:cNvPr id="5" name="Footer Placeholder 4">
            <a:extLst>
              <a:ext uri="{FF2B5EF4-FFF2-40B4-BE49-F238E27FC236}">
                <a16:creationId xmlns:a16="http://schemas.microsoft.com/office/drawing/2014/main" id="{7AC99AAE-0130-411D-971E-92C0E35B1C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4E3C2C-6439-4A2D-B7D4-40A5C74B89E2}"/>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415147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B386-ADE0-4955-93C7-74800E3AB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46DFD-B026-46C6-A395-5BA1575F8F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9959C-75C4-44E0-BA9D-6C243B93CF46}"/>
              </a:ext>
            </a:extLst>
          </p:cNvPr>
          <p:cNvSpPr>
            <a:spLocks noGrp="1"/>
          </p:cNvSpPr>
          <p:nvPr>
            <p:ph type="dt" sz="half" idx="10"/>
          </p:nvPr>
        </p:nvSpPr>
        <p:spPr/>
        <p:txBody>
          <a:bodyPr/>
          <a:lstStyle/>
          <a:p>
            <a:fld id="{B982EE89-2088-467C-A15B-BB083EDEF252}" type="datetime1">
              <a:rPr lang="en-US" smtClean="0"/>
              <a:t>11/13/2024</a:t>
            </a:fld>
            <a:endParaRPr lang="en-US" dirty="0"/>
          </a:p>
        </p:txBody>
      </p:sp>
      <p:sp>
        <p:nvSpPr>
          <p:cNvPr id="5" name="Footer Placeholder 4">
            <a:extLst>
              <a:ext uri="{FF2B5EF4-FFF2-40B4-BE49-F238E27FC236}">
                <a16:creationId xmlns:a16="http://schemas.microsoft.com/office/drawing/2014/main" id="{995200A0-5638-44B4-B15B-5F283EBE1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77A25D-ED8B-421C-8C70-A2AA14798D8C}"/>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31125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79E03-6B2F-4FE2-9A56-817E1292F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B1227-F31A-4E15-AFC1-9DEB293A91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7BA47-FBD4-49B3-AD8C-4BFB64875C45}"/>
              </a:ext>
            </a:extLst>
          </p:cNvPr>
          <p:cNvSpPr>
            <a:spLocks noGrp="1"/>
          </p:cNvSpPr>
          <p:nvPr>
            <p:ph type="dt" sz="half" idx="10"/>
          </p:nvPr>
        </p:nvSpPr>
        <p:spPr/>
        <p:txBody>
          <a:bodyPr/>
          <a:lstStyle/>
          <a:p>
            <a:fld id="{D8AE651F-4648-4A20-9302-5A7847AF944C}" type="datetime1">
              <a:rPr lang="en-US" smtClean="0"/>
              <a:t>11/13/2024</a:t>
            </a:fld>
            <a:endParaRPr lang="en-US" dirty="0"/>
          </a:p>
        </p:txBody>
      </p:sp>
      <p:sp>
        <p:nvSpPr>
          <p:cNvPr id="5" name="Footer Placeholder 4">
            <a:extLst>
              <a:ext uri="{FF2B5EF4-FFF2-40B4-BE49-F238E27FC236}">
                <a16:creationId xmlns:a16="http://schemas.microsoft.com/office/drawing/2014/main" id="{F9022E88-DEEF-4EA9-A690-21C851797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D5B65A-7490-40F7-ABB1-376A38D9BAC3}"/>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209142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147B-4618-46DE-9839-D18BA9337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4B804-4AB9-4867-9AFB-9AB9309BF0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35110-90D4-4284-91E7-1D05B16C435D}"/>
              </a:ext>
            </a:extLst>
          </p:cNvPr>
          <p:cNvSpPr>
            <a:spLocks noGrp="1"/>
          </p:cNvSpPr>
          <p:nvPr>
            <p:ph type="dt" sz="half" idx="10"/>
          </p:nvPr>
        </p:nvSpPr>
        <p:spPr/>
        <p:txBody>
          <a:bodyPr/>
          <a:lstStyle/>
          <a:p>
            <a:fld id="{28CF8B02-A0AA-4A08-AF51-F60EA3A51DA6}" type="datetime1">
              <a:rPr lang="en-US" smtClean="0"/>
              <a:t>11/13/2024</a:t>
            </a:fld>
            <a:endParaRPr lang="en-US" dirty="0"/>
          </a:p>
        </p:txBody>
      </p:sp>
      <p:sp>
        <p:nvSpPr>
          <p:cNvPr id="5" name="Footer Placeholder 4">
            <a:extLst>
              <a:ext uri="{FF2B5EF4-FFF2-40B4-BE49-F238E27FC236}">
                <a16:creationId xmlns:a16="http://schemas.microsoft.com/office/drawing/2014/main" id="{C12C83B8-96AD-4DBF-97B7-48EDB4E30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C64044-6663-46C3-AC4A-5485F8B5DF6B}"/>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16201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D63-2021-4EFF-8B40-8819C7A78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12910-A186-4B09-AFB9-67B090EFE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1FF4CB-93CD-4938-A301-6632D0D89EBB}"/>
              </a:ext>
            </a:extLst>
          </p:cNvPr>
          <p:cNvSpPr>
            <a:spLocks noGrp="1"/>
          </p:cNvSpPr>
          <p:nvPr>
            <p:ph type="dt" sz="half" idx="10"/>
          </p:nvPr>
        </p:nvSpPr>
        <p:spPr/>
        <p:txBody>
          <a:bodyPr/>
          <a:lstStyle/>
          <a:p>
            <a:fld id="{8798952A-197F-40FA-B61F-9CE3C7EFC1D4}" type="datetime1">
              <a:rPr lang="en-US" smtClean="0"/>
              <a:t>11/13/2024</a:t>
            </a:fld>
            <a:endParaRPr lang="en-US" dirty="0"/>
          </a:p>
        </p:txBody>
      </p:sp>
      <p:sp>
        <p:nvSpPr>
          <p:cNvPr id="5" name="Footer Placeholder 4">
            <a:extLst>
              <a:ext uri="{FF2B5EF4-FFF2-40B4-BE49-F238E27FC236}">
                <a16:creationId xmlns:a16="http://schemas.microsoft.com/office/drawing/2014/main" id="{7F49D4DF-805F-4584-BA92-4B93756ECA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E0FE21-05C2-49E3-BB8D-4A23A1ACC4F9}"/>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136413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408A-BDF0-4904-B917-9EAFC536E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0EBAB-DB9A-4D7F-9AC4-D887703554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07B86-B2FD-47F3-A212-09E433D515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E4472B-4F8F-40BB-B47C-C556E36185DD}"/>
              </a:ext>
            </a:extLst>
          </p:cNvPr>
          <p:cNvSpPr>
            <a:spLocks noGrp="1"/>
          </p:cNvSpPr>
          <p:nvPr>
            <p:ph type="dt" sz="half" idx="10"/>
          </p:nvPr>
        </p:nvSpPr>
        <p:spPr/>
        <p:txBody>
          <a:bodyPr/>
          <a:lstStyle/>
          <a:p>
            <a:fld id="{8E63665E-03B0-40BF-90B3-4CD93A3DFE0F}" type="datetime1">
              <a:rPr lang="en-US" smtClean="0"/>
              <a:t>11/13/2024</a:t>
            </a:fld>
            <a:endParaRPr lang="en-US" dirty="0"/>
          </a:p>
        </p:txBody>
      </p:sp>
      <p:sp>
        <p:nvSpPr>
          <p:cNvPr id="6" name="Footer Placeholder 5">
            <a:extLst>
              <a:ext uri="{FF2B5EF4-FFF2-40B4-BE49-F238E27FC236}">
                <a16:creationId xmlns:a16="http://schemas.microsoft.com/office/drawing/2014/main" id="{30BF8F7B-602D-4C3D-95AD-50DA8C857A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1C36C2-081D-4993-A26F-1CE6083FC346}"/>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222797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D10F-61E3-4775-9028-332B061ED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A9AB4-686F-4C5D-819F-E9DCB35C4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1F0B11-E5A9-4588-9D02-F5BFAB1490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81443-AF07-4EA3-A178-ADE3ABF2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59D891-E3C7-4B53-AA56-4FEFBD7425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1ED636-3226-463F-807C-F0AA6BA39105}"/>
              </a:ext>
            </a:extLst>
          </p:cNvPr>
          <p:cNvSpPr>
            <a:spLocks noGrp="1"/>
          </p:cNvSpPr>
          <p:nvPr>
            <p:ph type="dt" sz="half" idx="10"/>
          </p:nvPr>
        </p:nvSpPr>
        <p:spPr/>
        <p:txBody>
          <a:bodyPr/>
          <a:lstStyle/>
          <a:p>
            <a:fld id="{793168CD-C51B-445A-BB21-B17AD11A68D9}" type="datetime1">
              <a:rPr lang="en-US" smtClean="0"/>
              <a:t>11/13/2024</a:t>
            </a:fld>
            <a:endParaRPr lang="en-US" dirty="0"/>
          </a:p>
        </p:txBody>
      </p:sp>
      <p:sp>
        <p:nvSpPr>
          <p:cNvPr id="8" name="Footer Placeholder 7">
            <a:extLst>
              <a:ext uri="{FF2B5EF4-FFF2-40B4-BE49-F238E27FC236}">
                <a16:creationId xmlns:a16="http://schemas.microsoft.com/office/drawing/2014/main" id="{53734EC6-B3E5-4CBB-881B-C49892E5B3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E3B683-F684-4665-B137-766C79814560}"/>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115297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0AA6-6F82-4994-813F-386D20285E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2318F2-9F4F-4D86-9A22-10FAD829F5DB}"/>
              </a:ext>
            </a:extLst>
          </p:cNvPr>
          <p:cNvSpPr>
            <a:spLocks noGrp="1"/>
          </p:cNvSpPr>
          <p:nvPr>
            <p:ph type="dt" sz="half" idx="10"/>
          </p:nvPr>
        </p:nvSpPr>
        <p:spPr/>
        <p:txBody>
          <a:bodyPr/>
          <a:lstStyle/>
          <a:p>
            <a:fld id="{61DBB528-D216-4F20-A1C4-7B54EBAF5ECE}" type="datetime1">
              <a:rPr lang="en-US" smtClean="0"/>
              <a:t>11/13/2024</a:t>
            </a:fld>
            <a:endParaRPr lang="en-US" dirty="0"/>
          </a:p>
        </p:txBody>
      </p:sp>
      <p:sp>
        <p:nvSpPr>
          <p:cNvPr id="4" name="Footer Placeholder 3">
            <a:extLst>
              <a:ext uri="{FF2B5EF4-FFF2-40B4-BE49-F238E27FC236}">
                <a16:creationId xmlns:a16="http://schemas.microsoft.com/office/drawing/2014/main" id="{759EE0F5-B2F6-45BA-9719-2E36810A67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BD73E-5B75-498C-88E3-D6960ADE36BA}"/>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166555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8BA5C-A6A1-413F-A00B-402F28CAD4F9}"/>
              </a:ext>
            </a:extLst>
          </p:cNvPr>
          <p:cNvSpPr>
            <a:spLocks noGrp="1"/>
          </p:cNvSpPr>
          <p:nvPr>
            <p:ph type="dt" sz="half" idx="10"/>
          </p:nvPr>
        </p:nvSpPr>
        <p:spPr/>
        <p:txBody>
          <a:bodyPr/>
          <a:lstStyle/>
          <a:p>
            <a:fld id="{8BBDE882-E558-4D8F-AACC-D42784FED096}" type="datetime1">
              <a:rPr lang="en-US" smtClean="0"/>
              <a:t>11/13/2024</a:t>
            </a:fld>
            <a:endParaRPr lang="en-US" dirty="0"/>
          </a:p>
        </p:txBody>
      </p:sp>
      <p:sp>
        <p:nvSpPr>
          <p:cNvPr id="3" name="Footer Placeholder 2">
            <a:extLst>
              <a:ext uri="{FF2B5EF4-FFF2-40B4-BE49-F238E27FC236}">
                <a16:creationId xmlns:a16="http://schemas.microsoft.com/office/drawing/2014/main" id="{8D365D12-4A5F-474B-B194-5188CF4BEC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12CDFB-AF2D-4A47-866E-0383A4B37025}"/>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5425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4CAE-4486-4035-9DA4-F837DCD08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E161A5-2AD3-4CDC-B430-BBF2CAA7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395E9-2319-4F02-829A-D9F667498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C822DE-7E11-430C-BE4F-C4553418334E}"/>
              </a:ext>
            </a:extLst>
          </p:cNvPr>
          <p:cNvSpPr>
            <a:spLocks noGrp="1"/>
          </p:cNvSpPr>
          <p:nvPr>
            <p:ph type="dt" sz="half" idx="10"/>
          </p:nvPr>
        </p:nvSpPr>
        <p:spPr/>
        <p:txBody>
          <a:bodyPr/>
          <a:lstStyle/>
          <a:p>
            <a:fld id="{EE1B4DEC-59A8-4070-9159-C109C4F43CC8}" type="datetime1">
              <a:rPr lang="en-US" smtClean="0"/>
              <a:t>11/13/2024</a:t>
            </a:fld>
            <a:endParaRPr lang="en-US" dirty="0"/>
          </a:p>
        </p:txBody>
      </p:sp>
      <p:sp>
        <p:nvSpPr>
          <p:cNvPr id="6" name="Footer Placeholder 5">
            <a:extLst>
              <a:ext uri="{FF2B5EF4-FFF2-40B4-BE49-F238E27FC236}">
                <a16:creationId xmlns:a16="http://schemas.microsoft.com/office/drawing/2014/main" id="{10469670-0A8D-4611-A019-29430AA72A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501583-FBC7-4947-92C0-826053D8EBD8}"/>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87366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9749-33DD-4C15-9E58-1AFCD2DFE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882B2-BB78-478B-ABA0-97985D7D7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F1AD4E-7840-4C76-B0D7-E1BEB7AD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34ECDE-FE20-414E-9D86-2A34746A4904}"/>
              </a:ext>
            </a:extLst>
          </p:cNvPr>
          <p:cNvSpPr>
            <a:spLocks noGrp="1"/>
          </p:cNvSpPr>
          <p:nvPr>
            <p:ph type="dt" sz="half" idx="10"/>
          </p:nvPr>
        </p:nvSpPr>
        <p:spPr/>
        <p:txBody>
          <a:bodyPr/>
          <a:lstStyle/>
          <a:p>
            <a:fld id="{76C888A2-A675-4B07-BF0E-FAEDEBF6FE84}" type="datetime1">
              <a:rPr lang="en-US" smtClean="0"/>
              <a:t>11/13/2024</a:t>
            </a:fld>
            <a:endParaRPr lang="en-US" dirty="0"/>
          </a:p>
        </p:txBody>
      </p:sp>
      <p:sp>
        <p:nvSpPr>
          <p:cNvPr id="6" name="Footer Placeholder 5">
            <a:extLst>
              <a:ext uri="{FF2B5EF4-FFF2-40B4-BE49-F238E27FC236}">
                <a16:creationId xmlns:a16="http://schemas.microsoft.com/office/drawing/2014/main" id="{27F6261F-77F1-44EA-928F-6F07CD6D73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6E3588-3409-4BEB-9B70-8FD82DA471E4}"/>
              </a:ext>
            </a:extLst>
          </p:cNvPr>
          <p:cNvSpPr>
            <a:spLocks noGrp="1"/>
          </p:cNvSpPr>
          <p:nvPr>
            <p:ph type="sldNum" sz="quarter" idx="12"/>
          </p:nvPr>
        </p:nvSpPr>
        <p:spPr/>
        <p:txBody>
          <a:bodyPr/>
          <a:lstStyle/>
          <a:p>
            <a:fld id="{5FD0C3AC-7996-4358-B9DD-8472574556C1}" type="slidenum">
              <a:rPr lang="en-US" smtClean="0"/>
              <a:t>‹#›</a:t>
            </a:fld>
            <a:endParaRPr lang="en-US" dirty="0"/>
          </a:p>
        </p:txBody>
      </p:sp>
    </p:spTree>
    <p:extLst>
      <p:ext uri="{BB962C8B-B14F-4D97-AF65-F5344CB8AC3E}">
        <p14:creationId xmlns:p14="http://schemas.microsoft.com/office/powerpoint/2010/main" val="18494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F1D96-098C-4DC5-A854-CD071CABE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EF8-D743-4440-98C1-9E48596A4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AF3F3-AAAF-48FA-B2F4-AC0E348DE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A6CB9-72CB-4F99-8DB3-300C7ACDF01F}" type="datetime1">
              <a:rPr lang="en-US" smtClean="0"/>
              <a:t>11/13/2024</a:t>
            </a:fld>
            <a:endParaRPr lang="en-US" dirty="0"/>
          </a:p>
        </p:txBody>
      </p:sp>
      <p:sp>
        <p:nvSpPr>
          <p:cNvPr id="5" name="Footer Placeholder 4">
            <a:extLst>
              <a:ext uri="{FF2B5EF4-FFF2-40B4-BE49-F238E27FC236}">
                <a16:creationId xmlns:a16="http://schemas.microsoft.com/office/drawing/2014/main" id="{993C3687-07FE-4F33-B803-1EF0BACC8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81F1EB-7A9F-4055-BD8C-7B7041249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C3AC-7996-4358-B9DD-8472574556C1}" type="slidenum">
              <a:rPr lang="en-US" smtClean="0"/>
              <a:t>‹#›</a:t>
            </a:fld>
            <a:endParaRPr lang="en-US" dirty="0"/>
          </a:p>
        </p:txBody>
      </p:sp>
    </p:spTree>
    <p:extLst>
      <p:ext uri="{BB962C8B-B14F-4D97-AF65-F5344CB8AC3E}">
        <p14:creationId xmlns:p14="http://schemas.microsoft.com/office/powerpoint/2010/main" val="45657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lickr.com/photos/el_ramon/5577755255"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ncord.edu/academics/college-of-professional-and-liberal-studies/department-of-social-work-and-sociology/field-educ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concord.edu/academics/college-of-professional-and-liberal-studies/department-of-social-work-and-sociology/field-edu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7832554-F75C-406F-BB57-1DA19B6EED6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5120" y="221792"/>
            <a:ext cx="9110880" cy="6326012"/>
          </a:xfrm>
        </p:spPr>
      </p:pic>
      <p:sp>
        <p:nvSpPr>
          <p:cNvPr id="2" name="Slide Number Placeholder 1">
            <a:extLst>
              <a:ext uri="{FF2B5EF4-FFF2-40B4-BE49-F238E27FC236}">
                <a16:creationId xmlns:a16="http://schemas.microsoft.com/office/drawing/2014/main" id="{FBAD7885-6F44-412B-B383-E4BE9E25FB51}"/>
              </a:ext>
            </a:extLst>
          </p:cNvPr>
          <p:cNvSpPr>
            <a:spLocks noGrp="1"/>
          </p:cNvSpPr>
          <p:nvPr>
            <p:ph type="sldNum" sz="quarter" idx="12"/>
          </p:nvPr>
        </p:nvSpPr>
        <p:spPr/>
        <p:txBody>
          <a:bodyPr/>
          <a:lstStyle/>
          <a:p>
            <a:fld id="{5FD0C3AC-7996-4358-B9DD-8472574556C1}" type="slidenum">
              <a:rPr lang="en-US" smtClean="0"/>
              <a:t>1</a:t>
            </a:fld>
            <a:endParaRPr lang="en-US" dirty="0"/>
          </a:p>
        </p:txBody>
      </p:sp>
    </p:spTree>
    <p:extLst>
      <p:ext uri="{BB962C8B-B14F-4D97-AF65-F5344CB8AC3E}">
        <p14:creationId xmlns:p14="http://schemas.microsoft.com/office/powerpoint/2010/main" val="335082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2AA71-ED1D-BFB7-2C6E-38BA5743E7A3}"/>
              </a:ext>
            </a:extLst>
          </p:cNvPr>
          <p:cNvSpPr>
            <a:spLocks noGrp="1"/>
          </p:cNvSpPr>
          <p:nvPr>
            <p:ph idx="1"/>
          </p:nvPr>
        </p:nvSpPr>
        <p:spPr>
          <a:xfrm>
            <a:off x="838200" y="891540"/>
            <a:ext cx="10515600" cy="5285423"/>
          </a:xfrm>
        </p:spPr>
        <p:txBody>
          <a:bodyPr>
            <a:normAutofit fontScale="85000" lnSpcReduction="10000"/>
          </a:bodyPr>
          <a:lstStyle/>
          <a:p>
            <a:pPr marL="0" indent="0" algn="ctr">
              <a:buNone/>
            </a:pPr>
            <a:r>
              <a:rPr lang="en-US" dirty="0"/>
              <a:t>BSW Practicum Application:</a:t>
            </a:r>
          </a:p>
          <a:p>
            <a:pPr marL="0" indent="0">
              <a:buNone/>
            </a:pPr>
            <a:endParaRPr lang="en-US" dirty="0"/>
          </a:p>
          <a:p>
            <a:r>
              <a:rPr lang="en-US" dirty="0"/>
              <a:t>Your application will be prepopulated with your name, your CU ID number, and the date that you complete it.</a:t>
            </a:r>
          </a:p>
          <a:p>
            <a:r>
              <a:rPr lang="en-US" dirty="0"/>
              <a:t>You will list your current address (address at CU) and your permanent address (home address) on the application.</a:t>
            </a:r>
          </a:p>
          <a:p>
            <a:r>
              <a:rPr lang="en-US" dirty="0"/>
              <a:t>Please also list your cell phone number on the application.  If there are any questions, I will utilize this number to contact you.  </a:t>
            </a:r>
          </a:p>
          <a:p>
            <a:r>
              <a:rPr lang="en-US" dirty="0"/>
              <a:t>Next, you will list your CU email address.</a:t>
            </a:r>
          </a:p>
          <a:p>
            <a:r>
              <a:rPr lang="en-US" dirty="0"/>
              <a:t>You will choose “yes or no” to the question of whether or not you have a vehicle available for use.  </a:t>
            </a:r>
          </a:p>
          <a:p>
            <a:r>
              <a:rPr lang="en-US" dirty="0"/>
              <a:t>Next, answer ”yes or no” to whether or not you are a IV-E Scholarship recipient from the WV DHHR.</a:t>
            </a:r>
          </a:p>
          <a:p>
            <a:r>
              <a:rPr lang="en-US" dirty="0"/>
              <a:t> You will then list your expected graduation date, advisor name, and current GPA. </a:t>
            </a:r>
          </a:p>
        </p:txBody>
      </p:sp>
      <p:sp>
        <p:nvSpPr>
          <p:cNvPr id="4" name="Slide Number Placeholder 3">
            <a:extLst>
              <a:ext uri="{FF2B5EF4-FFF2-40B4-BE49-F238E27FC236}">
                <a16:creationId xmlns:a16="http://schemas.microsoft.com/office/drawing/2014/main" id="{8218BBE6-E090-8ED2-DA09-1CF9EA2B396D}"/>
              </a:ext>
            </a:extLst>
          </p:cNvPr>
          <p:cNvSpPr>
            <a:spLocks noGrp="1"/>
          </p:cNvSpPr>
          <p:nvPr>
            <p:ph type="sldNum" sz="quarter" idx="12"/>
          </p:nvPr>
        </p:nvSpPr>
        <p:spPr/>
        <p:txBody>
          <a:bodyPr/>
          <a:lstStyle/>
          <a:p>
            <a:fld id="{5FD0C3AC-7996-4358-B9DD-8472574556C1}" type="slidenum">
              <a:rPr lang="en-US" smtClean="0"/>
              <a:t>10</a:t>
            </a:fld>
            <a:endParaRPr lang="en-US" dirty="0"/>
          </a:p>
        </p:txBody>
      </p:sp>
    </p:spTree>
    <p:extLst>
      <p:ext uri="{BB962C8B-B14F-4D97-AF65-F5344CB8AC3E}">
        <p14:creationId xmlns:p14="http://schemas.microsoft.com/office/powerpoint/2010/main" val="239310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5B3A8-8CE8-A7C0-0B17-E524BFB055F5}"/>
              </a:ext>
            </a:extLst>
          </p:cNvPr>
          <p:cNvSpPr>
            <a:spLocks noGrp="1"/>
          </p:cNvSpPr>
          <p:nvPr>
            <p:ph idx="1"/>
          </p:nvPr>
        </p:nvSpPr>
        <p:spPr>
          <a:xfrm>
            <a:off x="838200" y="674370"/>
            <a:ext cx="10515600" cy="5502593"/>
          </a:xfrm>
        </p:spPr>
        <p:txBody>
          <a:bodyPr>
            <a:normAutofit fontScale="92500" lnSpcReduction="20000"/>
          </a:bodyPr>
          <a:lstStyle/>
          <a:p>
            <a:pPr marL="0" indent="0" algn="ctr">
              <a:buNone/>
            </a:pPr>
            <a:r>
              <a:rPr lang="en-US" dirty="0"/>
              <a:t>BSW Practicum Application Continued:</a:t>
            </a:r>
          </a:p>
          <a:p>
            <a:r>
              <a:rPr lang="en-US" dirty="0"/>
              <a:t>You will then put in the Semester you will be starting practicum.</a:t>
            </a:r>
          </a:p>
          <a:p>
            <a:r>
              <a:rPr lang="en-US" dirty="0"/>
              <a:t>The next question is the year that you will begin practicum.</a:t>
            </a:r>
          </a:p>
          <a:p>
            <a:r>
              <a:rPr lang="en-US" dirty="0"/>
              <a:t>Please fill in a Community Preference 1 and an Agency Preference 1 in each field for the agency and location that is your first choice for practicum.</a:t>
            </a:r>
          </a:p>
          <a:p>
            <a:r>
              <a:rPr lang="en-US" dirty="0"/>
              <a:t>List a 2</a:t>
            </a:r>
            <a:r>
              <a:rPr lang="en-US" baseline="30000" dirty="0"/>
              <a:t>nd</a:t>
            </a:r>
            <a:r>
              <a:rPr lang="en-US" dirty="0"/>
              <a:t> agency and community for your secondary choice for practicum.  </a:t>
            </a:r>
          </a:p>
          <a:p>
            <a:r>
              <a:rPr lang="en-US" dirty="0"/>
              <a:t>Please complete the field asking why you requested your primary agency and its location.</a:t>
            </a:r>
          </a:p>
          <a:p>
            <a:r>
              <a:rPr lang="en-US" dirty="0"/>
              <a:t>Complete the career plans field, as well as the social work related employment experience and volunteer experience fields.  </a:t>
            </a:r>
          </a:p>
          <a:p>
            <a:r>
              <a:rPr lang="en-US" dirty="0"/>
              <a:t>List your current courses and your social work electives completed to date.</a:t>
            </a:r>
          </a:p>
          <a:p>
            <a:r>
              <a:rPr lang="en-US" dirty="0"/>
              <a:t>Finally, list your organizations that you are involved with and any additional comments that you might need to make.  </a:t>
            </a:r>
          </a:p>
          <a:p>
            <a:r>
              <a:rPr lang="en-US" dirty="0"/>
              <a:t>When you submit the application, it will be sent immediately to the Practicum Director.</a:t>
            </a:r>
          </a:p>
          <a:p>
            <a:endParaRPr lang="en-US" dirty="0"/>
          </a:p>
        </p:txBody>
      </p:sp>
      <p:sp>
        <p:nvSpPr>
          <p:cNvPr id="4" name="Slide Number Placeholder 3">
            <a:extLst>
              <a:ext uri="{FF2B5EF4-FFF2-40B4-BE49-F238E27FC236}">
                <a16:creationId xmlns:a16="http://schemas.microsoft.com/office/drawing/2014/main" id="{AEB0FD1B-95FB-2E65-197A-AD4C99348E6B}"/>
              </a:ext>
            </a:extLst>
          </p:cNvPr>
          <p:cNvSpPr>
            <a:spLocks noGrp="1"/>
          </p:cNvSpPr>
          <p:nvPr>
            <p:ph type="sldNum" sz="quarter" idx="12"/>
          </p:nvPr>
        </p:nvSpPr>
        <p:spPr/>
        <p:txBody>
          <a:bodyPr/>
          <a:lstStyle/>
          <a:p>
            <a:fld id="{5FD0C3AC-7996-4358-B9DD-8472574556C1}" type="slidenum">
              <a:rPr lang="en-US" smtClean="0"/>
              <a:t>11</a:t>
            </a:fld>
            <a:endParaRPr lang="en-US" dirty="0"/>
          </a:p>
        </p:txBody>
      </p:sp>
    </p:spTree>
    <p:extLst>
      <p:ext uri="{BB962C8B-B14F-4D97-AF65-F5344CB8AC3E}">
        <p14:creationId xmlns:p14="http://schemas.microsoft.com/office/powerpoint/2010/main" val="79775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B0BB-5973-48B6-BCC1-8FD1C9EC1C0C}"/>
              </a:ext>
            </a:extLst>
          </p:cNvPr>
          <p:cNvSpPr>
            <a:spLocks noGrp="1"/>
          </p:cNvSpPr>
          <p:nvPr>
            <p:ph type="title"/>
          </p:nvPr>
        </p:nvSpPr>
        <p:spPr/>
        <p:txBody>
          <a:bodyPr>
            <a:normAutofit/>
          </a:bodyPr>
          <a:lstStyle/>
          <a:p>
            <a:r>
              <a:rPr lang="en-US" dirty="0"/>
              <a:t>Your field agency will not be chosen and assigned for you.  </a:t>
            </a:r>
          </a:p>
        </p:txBody>
      </p:sp>
      <p:sp>
        <p:nvSpPr>
          <p:cNvPr id="3" name="Content Placeholder 2">
            <a:extLst>
              <a:ext uri="{FF2B5EF4-FFF2-40B4-BE49-F238E27FC236}">
                <a16:creationId xmlns:a16="http://schemas.microsoft.com/office/drawing/2014/main" id="{55F95B74-94C4-46B0-B95E-31CF040318CF}"/>
              </a:ext>
            </a:extLst>
          </p:cNvPr>
          <p:cNvSpPr>
            <a:spLocks noGrp="1"/>
          </p:cNvSpPr>
          <p:nvPr>
            <p:ph idx="1"/>
          </p:nvPr>
        </p:nvSpPr>
        <p:spPr/>
        <p:txBody>
          <a:bodyPr>
            <a:normAutofit lnSpcReduction="10000"/>
          </a:bodyPr>
          <a:lstStyle/>
          <a:p>
            <a:r>
              <a:rPr lang="en-US" dirty="0"/>
              <a:t>The reason is that your field practicum agencies should be chosen by you, the student, for your personalized career goals.  This agency should be chosen by thinking about what career path in social work you are interested in being employed in after your graduation.</a:t>
            </a:r>
          </a:p>
          <a:p>
            <a:endParaRPr lang="en-US" dirty="0"/>
          </a:p>
          <a:p>
            <a:r>
              <a:rPr lang="en-US" dirty="0"/>
              <a:t>The Director of Practicum Education, is always happy to help you if you are unable to locate a practicum agency.  However, please remember that students outside the state of WV may have to provide potential agencies for us to contact because the practicum director is often completely unfamiliar with the areas in which you are searching and what agencies exist there.</a:t>
            </a:r>
          </a:p>
        </p:txBody>
      </p:sp>
      <p:sp>
        <p:nvSpPr>
          <p:cNvPr id="4" name="Slide Number Placeholder 3">
            <a:extLst>
              <a:ext uri="{FF2B5EF4-FFF2-40B4-BE49-F238E27FC236}">
                <a16:creationId xmlns:a16="http://schemas.microsoft.com/office/drawing/2014/main" id="{EE04F537-F068-4853-BDF4-76F751521DBB}"/>
              </a:ext>
            </a:extLst>
          </p:cNvPr>
          <p:cNvSpPr>
            <a:spLocks noGrp="1"/>
          </p:cNvSpPr>
          <p:nvPr>
            <p:ph type="sldNum" sz="quarter" idx="12"/>
          </p:nvPr>
        </p:nvSpPr>
        <p:spPr/>
        <p:txBody>
          <a:bodyPr/>
          <a:lstStyle/>
          <a:p>
            <a:fld id="{5FD0C3AC-7996-4358-B9DD-8472574556C1}" type="slidenum">
              <a:rPr lang="en-US" smtClean="0"/>
              <a:t>12</a:t>
            </a:fld>
            <a:endParaRPr lang="en-US" dirty="0"/>
          </a:p>
        </p:txBody>
      </p:sp>
    </p:spTree>
    <p:extLst>
      <p:ext uri="{BB962C8B-B14F-4D97-AF65-F5344CB8AC3E}">
        <p14:creationId xmlns:p14="http://schemas.microsoft.com/office/powerpoint/2010/main" val="130241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15D-259A-434E-96D2-B7F82D18F22A}"/>
              </a:ext>
            </a:extLst>
          </p:cNvPr>
          <p:cNvSpPr>
            <a:spLocks noGrp="1"/>
          </p:cNvSpPr>
          <p:nvPr>
            <p:ph type="title"/>
          </p:nvPr>
        </p:nvSpPr>
        <p:spPr/>
        <p:txBody>
          <a:bodyPr/>
          <a:lstStyle/>
          <a:p>
            <a:r>
              <a:rPr lang="en-US" dirty="0"/>
              <a:t>When Choosing an Agency:</a:t>
            </a:r>
          </a:p>
        </p:txBody>
      </p:sp>
      <p:sp>
        <p:nvSpPr>
          <p:cNvPr id="3" name="Content Placeholder 2">
            <a:extLst>
              <a:ext uri="{FF2B5EF4-FFF2-40B4-BE49-F238E27FC236}">
                <a16:creationId xmlns:a16="http://schemas.microsoft.com/office/drawing/2014/main" id="{FBDBA372-04DF-40E1-923B-2AEA950E3C33}"/>
              </a:ext>
            </a:extLst>
          </p:cNvPr>
          <p:cNvSpPr>
            <a:spLocks noGrp="1"/>
          </p:cNvSpPr>
          <p:nvPr>
            <p:ph idx="1"/>
          </p:nvPr>
        </p:nvSpPr>
        <p:spPr/>
        <p:txBody>
          <a:bodyPr/>
          <a:lstStyle/>
          <a:p>
            <a:r>
              <a:rPr lang="en-US" dirty="0"/>
              <a:t>The </a:t>
            </a:r>
            <a:r>
              <a:rPr lang="en-US" b="1" i="1" dirty="0"/>
              <a:t>agency</a:t>
            </a:r>
            <a:r>
              <a:rPr lang="en-US" dirty="0"/>
              <a:t> that you choose to complete your BSW Practicum within </a:t>
            </a:r>
            <a:r>
              <a:rPr lang="en-US" b="1" i="1" dirty="0"/>
              <a:t>must have a BSW/MSW Employee </a:t>
            </a:r>
            <a:r>
              <a:rPr lang="en-US" dirty="0"/>
              <a:t>with </a:t>
            </a:r>
            <a:r>
              <a:rPr lang="en-US" b="1" i="1" dirty="0"/>
              <a:t>at least two (2) years of professional experience </a:t>
            </a:r>
            <a:r>
              <a:rPr lang="en-US" dirty="0"/>
              <a:t>to supervise your Practicum.  This individual will work directly with you in your practicum to understand how the tasks you are doing fit into the Nine (9) Social Work Competencies and their respective practice behaviors. </a:t>
            </a:r>
          </a:p>
          <a:p>
            <a:endParaRPr lang="en-US" dirty="0"/>
          </a:p>
        </p:txBody>
      </p:sp>
      <p:sp>
        <p:nvSpPr>
          <p:cNvPr id="4" name="Slide Number Placeholder 3">
            <a:extLst>
              <a:ext uri="{FF2B5EF4-FFF2-40B4-BE49-F238E27FC236}">
                <a16:creationId xmlns:a16="http://schemas.microsoft.com/office/drawing/2014/main" id="{E106DE4A-9DDC-47D7-9430-C1DF55B90302}"/>
              </a:ext>
            </a:extLst>
          </p:cNvPr>
          <p:cNvSpPr>
            <a:spLocks noGrp="1"/>
          </p:cNvSpPr>
          <p:nvPr>
            <p:ph type="sldNum" sz="quarter" idx="12"/>
          </p:nvPr>
        </p:nvSpPr>
        <p:spPr/>
        <p:txBody>
          <a:bodyPr/>
          <a:lstStyle/>
          <a:p>
            <a:fld id="{5FD0C3AC-7996-4358-B9DD-8472574556C1}" type="slidenum">
              <a:rPr lang="en-US" smtClean="0"/>
              <a:t>13</a:t>
            </a:fld>
            <a:endParaRPr lang="en-US" dirty="0"/>
          </a:p>
        </p:txBody>
      </p:sp>
    </p:spTree>
    <p:extLst>
      <p:ext uri="{BB962C8B-B14F-4D97-AF65-F5344CB8AC3E}">
        <p14:creationId xmlns:p14="http://schemas.microsoft.com/office/powerpoint/2010/main" val="246758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9A25-9210-435E-AD05-3940ACFD0378}"/>
              </a:ext>
            </a:extLst>
          </p:cNvPr>
          <p:cNvSpPr>
            <a:spLocks noGrp="1"/>
          </p:cNvSpPr>
          <p:nvPr>
            <p:ph type="title"/>
          </p:nvPr>
        </p:nvSpPr>
        <p:spPr/>
        <p:txBody>
          <a:bodyPr/>
          <a:lstStyle/>
          <a:p>
            <a:r>
              <a:rPr lang="en-US" dirty="0"/>
              <a:t>IV E Scholarship Recipients:</a:t>
            </a:r>
          </a:p>
        </p:txBody>
      </p:sp>
      <p:sp>
        <p:nvSpPr>
          <p:cNvPr id="3" name="Content Placeholder 2">
            <a:extLst>
              <a:ext uri="{FF2B5EF4-FFF2-40B4-BE49-F238E27FC236}">
                <a16:creationId xmlns:a16="http://schemas.microsoft.com/office/drawing/2014/main" id="{ABCC6587-C2AE-4541-BA2E-74E5A9310FC2}"/>
              </a:ext>
            </a:extLst>
          </p:cNvPr>
          <p:cNvSpPr>
            <a:spLocks noGrp="1"/>
          </p:cNvSpPr>
          <p:nvPr>
            <p:ph idx="1"/>
          </p:nvPr>
        </p:nvSpPr>
        <p:spPr/>
        <p:txBody>
          <a:bodyPr/>
          <a:lstStyle/>
          <a:p>
            <a:endParaRPr lang="en-US" dirty="0"/>
          </a:p>
          <a:p>
            <a:r>
              <a:rPr lang="en-US" b="1" i="1" dirty="0">
                <a:highlight>
                  <a:srgbClr val="FFFF00"/>
                </a:highlight>
              </a:rPr>
              <a:t>Must</a:t>
            </a:r>
            <a:r>
              <a:rPr lang="en-US" dirty="0"/>
              <a:t> complete their practicums within a West Virginia DHHR or WV DOHS Office.  This is stipulated in your contract.  </a:t>
            </a:r>
          </a:p>
        </p:txBody>
      </p:sp>
      <p:sp>
        <p:nvSpPr>
          <p:cNvPr id="4" name="Slide Number Placeholder 3">
            <a:extLst>
              <a:ext uri="{FF2B5EF4-FFF2-40B4-BE49-F238E27FC236}">
                <a16:creationId xmlns:a16="http://schemas.microsoft.com/office/drawing/2014/main" id="{8DFEE8E5-B8A6-44E1-819C-79EB513BA866}"/>
              </a:ext>
            </a:extLst>
          </p:cNvPr>
          <p:cNvSpPr>
            <a:spLocks noGrp="1"/>
          </p:cNvSpPr>
          <p:nvPr>
            <p:ph type="sldNum" sz="quarter" idx="12"/>
          </p:nvPr>
        </p:nvSpPr>
        <p:spPr/>
        <p:txBody>
          <a:bodyPr/>
          <a:lstStyle/>
          <a:p>
            <a:fld id="{5FD0C3AC-7996-4358-B9DD-8472574556C1}" type="slidenum">
              <a:rPr lang="en-US" smtClean="0"/>
              <a:t>14</a:t>
            </a:fld>
            <a:endParaRPr lang="en-US" dirty="0"/>
          </a:p>
        </p:txBody>
      </p:sp>
    </p:spTree>
    <p:extLst>
      <p:ext uri="{BB962C8B-B14F-4D97-AF65-F5344CB8AC3E}">
        <p14:creationId xmlns:p14="http://schemas.microsoft.com/office/powerpoint/2010/main" val="216038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3E2E-8CDC-4ECB-978B-5B46C1EC9725}"/>
              </a:ext>
            </a:extLst>
          </p:cNvPr>
          <p:cNvSpPr>
            <a:spLocks noGrp="1"/>
          </p:cNvSpPr>
          <p:nvPr>
            <p:ph type="title"/>
          </p:nvPr>
        </p:nvSpPr>
        <p:spPr/>
        <p:txBody>
          <a:bodyPr/>
          <a:lstStyle/>
          <a:p>
            <a:r>
              <a:rPr lang="en-US" dirty="0"/>
              <a:t>What is does the Practicum Director do?</a:t>
            </a:r>
          </a:p>
        </p:txBody>
      </p:sp>
      <p:sp>
        <p:nvSpPr>
          <p:cNvPr id="3" name="Content Placeholder 2">
            <a:extLst>
              <a:ext uri="{FF2B5EF4-FFF2-40B4-BE49-F238E27FC236}">
                <a16:creationId xmlns:a16="http://schemas.microsoft.com/office/drawing/2014/main" id="{DE0215CF-5851-4C65-8203-077E93B04D88}"/>
              </a:ext>
            </a:extLst>
          </p:cNvPr>
          <p:cNvSpPr>
            <a:spLocks noGrp="1"/>
          </p:cNvSpPr>
          <p:nvPr>
            <p:ph idx="1"/>
          </p:nvPr>
        </p:nvSpPr>
        <p:spPr/>
        <p:txBody>
          <a:bodyPr/>
          <a:lstStyle/>
          <a:p>
            <a:r>
              <a:rPr lang="en-US" dirty="0"/>
              <a:t>The Practicum Director oversees the Field Practicum Programs.  This is the individual who will work with a designated individual at your chosen agency to complete the paperwork and process to have an agency approved as a field practicum site.  </a:t>
            </a:r>
          </a:p>
        </p:txBody>
      </p:sp>
      <p:sp>
        <p:nvSpPr>
          <p:cNvPr id="4" name="Slide Number Placeholder 3">
            <a:extLst>
              <a:ext uri="{FF2B5EF4-FFF2-40B4-BE49-F238E27FC236}">
                <a16:creationId xmlns:a16="http://schemas.microsoft.com/office/drawing/2014/main" id="{5138DF2E-7D25-487B-8D12-8B44EE43EFD9}"/>
              </a:ext>
            </a:extLst>
          </p:cNvPr>
          <p:cNvSpPr>
            <a:spLocks noGrp="1"/>
          </p:cNvSpPr>
          <p:nvPr>
            <p:ph type="sldNum" sz="quarter" idx="12"/>
          </p:nvPr>
        </p:nvSpPr>
        <p:spPr/>
        <p:txBody>
          <a:bodyPr/>
          <a:lstStyle/>
          <a:p>
            <a:fld id="{5FD0C3AC-7996-4358-B9DD-8472574556C1}" type="slidenum">
              <a:rPr lang="en-US" smtClean="0"/>
              <a:t>15</a:t>
            </a:fld>
            <a:endParaRPr lang="en-US" dirty="0"/>
          </a:p>
        </p:txBody>
      </p:sp>
      <p:pic>
        <p:nvPicPr>
          <p:cNvPr id="6" name="Picture 5">
            <a:extLst>
              <a:ext uri="{FF2B5EF4-FFF2-40B4-BE49-F238E27FC236}">
                <a16:creationId xmlns:a16="http://schemas.microsoft.com/office/drawing/2014/main" id="{A201175E-6962-4F9E-81D0-75E8C68C6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699" y="3780393"/>
            <a:ext cx="2210568" cy="2486263"/>
          </a:xfrm>
          <a:prstGeom prst="rect">
            <a:avLst/>
          </a:prstGeom>
        </p:spPr>
      </p:pic>
    </p:spTree>
    <p:extLst>
      <p:ext uri="{BB962C8B-B14F-4D97-AF65-F5344CB8AC3E}">
        <p14:creationId xmlns:p14="http://schemas.microsoft.com/office/powerpoint/2010/main" val="50267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DA6F-9D50-4486-A8AA-E89C8608E8A0}"/>
              </a:ext>
            </a:extLst>
          </p:cNvPr>
          <p:cNvSpPr>
            <a:spLocks noGrp="1"/>
          </p:cNvSpPr>
          <p:nvPr>
            <p:ph type="title"/>
          </p:nvPr>
        </p:nvSpPr>
        <p:spPr/>
        <p:txBody>
          <a:bodyPr/>
          <a:lstStyle/>
          <a:p>
            <a:r>
              <a:rPr lang="en-US" dirty="0"/>
              <a:t>What is a Practicum Instructor?</a:t>
            </a:r>
          </a:p>
        </p:txBody>
      </p:sp>
      <p:sp>
        <p:nvSpPr>
          <p:cNvPr id="3" name="Content Placeholder 2">
            <a:extLst>
              <a:ext uri="{FF2B5EF4-FFF2-40B4-BE49-F238E27FC236}">
                <a16:creationId xmlns:a16="http://schemas.microsoft.com/office/drawing/2014/main" id="{F68E7F2B-0D9B-4847-A935-955D655B8267}"/>
              </a:ext>
            </a:extLst>
          </p:cNvPr>
          <p:cNvSpPr>
            <a:spLocks noGrp="1"/>
          </p:cNvSpPr>
          <p:nvPr>
            <p:ph idx="1"/>
          </p:nvPr>
        </p:nvSpPr>
        <p:spPr/>
        <p:txBody>
          <a:bodyPr>
            <a:normAutofit lnSpcReduction="10000"/>
          </a:bodyPr>
          <a:lstStyle/>
          <a:p>
            <a:r>
              <a:rPr lang="en-US" dirty="0"/>
              <a:t>One requirement of practicum is that you </a:t>
            </a:r>
            <a:r>
              <a:rPr lang="en-US" b="1" i="1" dirty="0">
                <a:highlight>
                  <a:srgbClr val="FFFF00"/>
                </a:highlight>
              </a:rPr>
              <a:t>must</a:t>
            </a:r>
            <a:r>
              <a:rPr lang="en-US" dirty="0"/>
              <a:t> have an individual with an </a:t>
            </a:r>
            <a:r>
              <a:rPr lang="en-US" b="1" i="1" dirty="0"/>
              <a:t>BSW or MSW Degree </a:t>
            </a:r>
            <a:r>
              <a:rPr lang="en-US" dirty="0"/>
              <a:t>with </a:t>
            </a:r>
            <a:r>
              <a:rPr lang="en-US" b="1" i="1" dirty="0"/>
              <a:t>at least two years of professional practice</a:t>
            </a:r>
            <a:r>
              <a:rPr lang="en-US" dirty="0"/>
              <a:t> to oversee your practicum placement.  This individual is referred to as your Practicum Instructor.  They should be employed by your chosen agency and will work directly with you in your practicum to understand how the tasks you are doing fit into the Nine (9) Social Work Competencies and their respective practice behaviors. </a:t>
            </a:r>
          </a:p>
          <a:p>
            <a:r>
              <a:rPr lang="en-US" dirty="0"/>
              <a:t>This will also be the individual who will work with you and your faculty liaison (Professor Hoke) to complete required assignments such as completing your learning contract and varied assignments that include your competency thesis. </a:t>
            </a:r>
          </a:p>
        </p:txBody>
      </p:sp>
      <p:sp>
        <p:nvSpPr>
          <p:cNvPr id="4" name="Slide Number Placeholder 3">
            <a:extLst>
              <a:ext uri="{FF2B5EF4-FFF2-40B4-BE49-F238E27FC236}">
                <a16:creationId xmlns:a16="http://schemas.microsoft.com/office/drawing/2014/main" id="{7769C533-0229-4C03-AA60-DBA35B6765CE}"/>
              </a:ext>
            </a:extLst>
          </p:cNvPr>
          <p:cNvSpPr>
            <a:spLocks noGrp="1"/>
          </p:cNvSpPr>
          <p:nvPr>
            <p:ph type="sldNum" sz="quarter" idx="12"/>
          </p:nvPr>
        </p:nvSpPr>
        <p:spPr/>
        <p:txBody>
          <a:bodyPr/>
          <a:lstStyle/>
          <a:p>
            <a:fld id="{5FD0C3AC-7996-4358-B9DD-8472574556C1}" type="slidenum">
              <a:rPr lang="en-US" smtClean="0"/>
              <a:t>16</a:t>
            </a:fld>
            <a:endParaRPr lang="en-US" dirty="0"/>
          </a:p>
        </p:txBody>
      </p:sp>
    </p:spTree>
    <p:extLst>
      <p:ext uri="{BB962C8B-B14F-4D97-AF65-F5344CB8AC3E}">
        <p14:creationId xmlns:p14="http://schemas.microsoft.com/office/powerpoint/2010/main" val="228105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F68F-0C3D-47A5-9BF6-24A568143A24}"/>
              </a:ext>
            </a:extLst>
          </p:cNvPr>
          <p:cNvSpPr>
            <a:spLocks noGrp="1"/>
          </p:cNvSpPr>
          <p:nvPr>
            <p:ph type="title"/>
          </p:nvPr>
        </p:nvSpPr>
        <p:spPr>
          <a:xfrm>
            <a:off x="567267" y="255058"/>
            <a:ext cx="10515600" cy="1325563"/>
          </a:xfrm>
        </p:spPr>
        <p:txBody>
          <a:bodyPr/>
          <a:lstStyle/>
          <a:p>
            <a:r>
              <a:rPr lang="en-US" dirty="0"/>
              <a:t>What is a faculty liaison?</a:t>
            </a:r>
          </a:p>
        </p:txBody>
      </p:sp>
      <p:sp>
        <p:nvSpPr>
          <p:cNvPr id="3" name="Content Placeholder 2">
            <a:extLst>
              <a:ext uri="{FF2B5EF4-FFF2-40B4-BE49-F238E27FC236}">
                <a16:creationId xmlns:a16="http://schemas.microsoft.com/office/drawing/2014/main" id="{7AAE7E83-84A0-456A-B9B5-154C6C731A65}"/>
              </a:ext>
            </a:extLst>
          </p:cNvPr>
          <p:cNvSpPr>
            <a:spLocks noGrp="1"/>
          </p:cNvSpPr>
          <p:nvPr>
            <p:ph idx="1"/>
          </p:nvPr>
        </p:nvSpPr>
        <p:spPr>
          <a:xfrm>
            <a:off x="838200" y="1825624"/>
            <a:ext cx="10515600" cy="4702175"/>
          </a:xfrm>
        </p:spPr>
        <p:txBody>
          <a:bodyPr/>
          <a:lstStyle/>
          <a:p>
            <a:r>
              <a:rPr lang="en-US" dirty="0"/>
              <a:t>This is the professor (Professor Hoke) assigned to teach your practicum course.  While you are completing hours for your practicum, you will also be assigned to a Class within which you will complete assignments and meet synchronously as a class.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5F304BE-CC66-4A96-9B3E-978B468B0435}"/>
              </a:ext>
            </a:extLst>
          </p:cNvPr>
          <p:cNvSpPr>
            <a:spLocks noGrp="1"/>
          </p:cNvSpPr>
          <p:nvPr>
            <p:ph type="sldNum" sz="quarter" idx="12"/>
          </p:nvPr>
        </p:nvSpPr>
        <p:spPr/>
        <p:txBody>
          <a:bodyPr/>
          <a:lstStyle/>
          <a:p>
            <a:fld id="{5FD0C3AC-7996-4358-B9DD-8472574556C1}" type="slidenum">
              <a:rPr lang="en-US" smtClean="0"/>
              <a:t>17</a:t>
            </a:fld>
            <a:endParaRPr lang="en-US" dirty="0"/>
          </a:p>
        </p:txBody>
      </p:sp>
      <p:pic>
        <p:nvPicPr>
          <p:cNvPr id="1030" name="Picture 6" descr="Mary Hoke">
            <a:extLst>
              <a:ext uri="{FF2B5EF4-FFF2-40B4-BE49-F238E27FC236}">
                <a16:creationId xmlns:a16="http://schemas.microsoft.com/office/drawing/2014/main" id="{1D06F6A8-6D85-450F-92CD-FE6B9F775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1" y="3768196"/>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C61C-9430-451E-B585-873E072ACC51}"/>
              </a:ext>
            </a:extLst>
          </p:cNvPr>
          <p:cNvSpPr>
            <a:spLocks noGrp="1"/>
          </p:cNvSpPr>
          <p:nvPr>
            <p:ph type="title"/>
          </p:nvPr>
        </p:nvSpPr>
        <p:spPr/>
        <p:txBody>
          <a:bodyPr/>
          <a:lstStyle/>
          <a:p>
            <a:r>
              <a:rPr lang="en-US" dirty="0"/>
              <a:t>Who decides the number of hours I must work weekly?</a:t>
            </a:r>
          </a:p>
        </p:txBody>
      </p:sp>
      <p:sp>
        <p:nvSpPr>
          <p:cNvPr id="3" name="Content Placeholder 2">
            <a:extLst>
              <a:ext uri="{FF2B5EF4-FFF2-40B4-BE49-F238E27FC236}">
                <a16:creationId xmlns:a16="http://schemas.microsoft.com/office/drawing/2014/main" id="{41DE3FE1-5906-4661-B33B-4DBC4FE222A7}"/>
              </a:ext>
            </a:extLst>
          </p:cNvPr>
          <p:cNvSpPr>
            <a:spLocks noGrp="1"/>
          </p:cNvSpPr>
          <p:nvPr>
            <p:ph idx="1"/>
          </p:nvPr>
        </p:nvSpPr>
        <p:spPr/>
        <p:txBody>
          <a:bodyPr>
            <a:normAutofit/>
          </a:bodyPr>
          <a:lstStyle/>
          <a:p>
            <a:r>
              <a:rPr lang="en-US" dirty="0"/>
              <a:t>The number of hours required for your BSW Practicums are 40 hours per week or whatever your chosen agency determines to be “full-time.”  You must continue to “work” a full-time schedule the entire semester of your practicum.   </a:t>
            </a:r>
          </a:p>
          <a:p>
            <a:r>
              <a:rPr lang="en-US" dirty="0"/>
              <a:t>The total number of hours required are determined by the Council on Social Work Education (CSWE); the accrediting body of all Social Work educational programs.  </a:t>
            </a:r>
          </a:p>
          <a:p>
            <a:endParaRPr lang="en-US" dirty="0"/>
          </a:p>
          <a:p>
            <a:endParaRPr lang="en-US" dirty="0"/>
          </a:p>
        </p:txBody>
      </p:sp>
      <p:sp>
        <p:nvSpPr>
          <p:cNvPr id="4" name="Slide Number Placeholder 3">
            <a:extLst>
              <a:ext uri="{FF2B5EF4-FFF2-40B4-BE49-F238E27FC236}">
                <a16:creationId xmlns:a16="http://schemas.microsoft.com/office/drawing/2014/main" id="{680DBE64-B827-4F5F-AB3F-86AD247D9C6F}"/>
              </a:ext>
            </a:extLst>
          </p:cNvPr>
          <p:cNvSpPr>
            <a:spLocks noGrp="1"/>
          </p:cNvSpPr>
          <p:nvPr>
            <p:ph type="sldNum" sz="quarter" idx="12"/>
          </p:nvPr>
        </p:nvSpPr>
        <p:spPr/>
        <p:txBody>
          <a:bodyPr/>
          <a:lstStyle/>
          <a:p>
            <a:fld id="{5FD0C3AC-7996-4358-B9DD-8472574556C1}" type="slidenum">
              <a:rPr lang="en-US" smtClean="0"/>
              <a:t>18</a:t>
            </a:fld>
            <a:endParaRPr lang="en-US" dirty="0"/>
          </a:p>
        </p:txBody>
      </p:sp>
    </p:spTree>
    <p:extLst>
      <p:ext uri="{BB962C8B-B14F-4D97-AF65-F5344CB8AC3E}">
        <p14:creationId xmlns:p14="http://schemas.microsoft.com/office/powerpoint/2010/main" val="425948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10BC-3809-4DE7-A6DF-9E0FE259FEEC}"/>
              </a:ext>
            </a:extLst>
          </p:cNvPr>
          <p:cNvSpPr>
            <a:spLocks noGrp="1"/>
          </p:cNvSpPr>
          <p:nvPr>
            <p:ph type="title"/>
          </p:nvPr>
        </p:nvSpPr>
        <p:spPr/>
        <p:txBody>
          <a:bodyPr/>
          <a:lstStyle/>
          <a:p>
            <a:r>
              <a:rPr lang="en-US" dirty="0"/>
              <a:t>I would like to be licensed as a social worker in my state.</a:t>
            </a:r>
          </a:p>
        </p:txBody>
      </p:sp>
      <p:sp>
        <p:nvSpPr>
          <p:cNvPr id="3" name="Content Placeholder 2">
            <a:extLst>
              <a:ext uri="{FF2B5EF4-FFF2-40B4-BE49-F238E27FC236}">
                <a16:creationId xmlns:a16="http://schemas.microsoft.com/office/drawing/2014/main" id="{D8A3F323-20E5-41EE-9D5A-112C109B4DCC}"/>
              </a:ext>
            </a:extLst>
          </p:cNvPr>
          <p:cNvSpPr>
            <a:spLocks noGrp="1"/>
          </p:cNvSpPr>
          <p:nvPr>
            <p:ph idx="1"/>
          </p:nvPr>
        </p:nvSpPr>
        <p:spPr/>
        <p:txBody>
          <a:bodyPr/>
          <a:lstStyle/>
          <a:p>
            <a:r>
              <a:rPr lang="en-US" dirty="0"/>
              <a:t>Licensing requirements are controlled at the state level by social work licensure boards and requirements differ from state to state.  States also have different types of licenses depending on educational and work experience (ex. LSW, LGSW, LCSW, LICSW).</a:t>
            </a:r>
          </a:p>
          <a:p>
            <a:endParaRPr lang="en-US" dirty="0"/>
          </a:p>
          <a:p>
            <a:r>
              <a:rPr lang="en-US" dirty="0"/>
              <a:t>Please review, early in the process of practicum, the state licensing requirements that are appropriate for you.</a:t>
            </a:r>
          </a:p>
        </p:txBody>
      </p:sp>
      <p:sp>
        <p:nvSpPr>
          <p:cNvPr id="4" name="Slide Number Placeholder 3">
            <a:extLst>
              <a:ext uri="{FF2B5EF4-FFF2-40B4-BE49-F238E27FC236}">
                <a16:creationId xmlns:a16="http://schemas.microsoft.com/office/drawing/2014/main" id="{880A8E83-2E75-4289-BCE9-EC891F76B451}"/>
              </a:ext>
            </a:extLst>
          </p:cNvPr>
          <p:cNvSpPr>
            <a:spLocks noGrp="1"/>
          </p:cNvSpPr>
          <p:nvPr>
            <p:ph type="sldNum" sz="quarter" idx="12"/>
          </p:nvPr>
        </p:nvSpPr>
        <p:spPr/>
        <p:txBody>
          <a:bodyPr/>
          <a:lstStyle/>
          <a:p>
            <a:fld id="{5FD0C3AC-7996-4358-B9DD-8472574556C1}" type="slidenum">
              <a:rPr lang="en-US" smtClean="0"/>
              <a:t>19</a:t>
            </a:fld>
            <a:endParaRPr lang="en-US" dirty="0"/>
          </a:p>
        </p:txBody>
      </p:sp>
    </p:spTree>
    <p:extLst>
      <p:ext uri="{BB962C8B-B14F-4D97-AF65-F5344CB8AC3E}">
        <p14:creationId xmlns:p14="http://schemas.microsoft.com/office/powerpoint/2010/main" val="220838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4B17-4075-404A-BC7E-00772AC32838}"/>
              </a:ext>
            </a:extLst>
          </p:cNvPr>
          <p:cNvSpPr>
            <a:spLocks noGrp="1"/>
          </p:cNvSpPr>
          <p:nvPr>
            <p:ph type="ctrTitle"/>
          </p:nvPr>
        </p:nvSpPr>
        <p:spPr>
          <a:xfrm>
            <a:off x="1635760" y="3255963"/>
            <a:ext cx="9144000" cy="2387600"/>
          </a:xfrm>
        </p:spPr>
        <p:txBody>
          <a:bodyPr/>
          <a:lstStyle/>
          <a:p>
            <a:r>
              <a:rPr lang="en-US" dirty="0"/>
              <a:t>What is Practicum?</a:t>
            </a:r>
          </a:p>
        </p:txBody>
      </p:sp>
      <p:pic>
        <p:nvPicPr>
          <p:cNvPr id="1026" name="Picture 2" descr="News - Angelwingsva - Question Mark Animation For Powerpoint Free -  1024x1024 PNG Download - PNGkit">
            <a:extLst>
              <a:ext uri="{FF2B5EF4-FFF2-40B4-BE49-F238E27FC236}">
                <a16:creationId xmlns:a16="http://schemas.microsoft.com/office/drawing/2014/main" id="{8E47F762-0741-448B-9EFE-214CAA383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3902">
            <a:off x="6421120" y="735240"/>
            <a:ext cx="3556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F899246-4E0A-449C-9389-326DC248B374}"/>
              </a:ext>
            </a:extLst>
          </p:cNvPr>
          <p:cNvSpPr>
            <a:spLocks noGrp="1"/>
          </p:cNvSpPr>
          <p:nvPr>
            <p:ph type="sldNum" sz="quarter" idx="12"/>
          </p:nvPr>
        </p:nvSpPr>
        <p:spPr/>
        <p:txBody>
          <a:bodyPr/>
          <a:lstStyle/>
          <a:p>
            <a:fld id="{5FD0C3AC-7996-4358-B9DD-8472574556C1}" type="slidenum">
              <a:rPr lang="en-US" smtClean="0"/>
              <a:t>2</a:t>
            </a:fld>
            <a:endParaRPr lang="en-US" dirty="0"/>
          </a:p>
        </p:txBody>
      </p:sp>
    </p:spTree>
    <p:extLst>
      <p:ext uri="{BB962C8B-B14F-4D97-AF65-F5344CB8AC3E}">
        <p14:creationId xmlns:p14="http://schemas.microsoft.com/office/powerpoint/2010/main" val="2791067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B2E8-113E-4923-857D-500302B24051}"/>
              </a:ext>
            </a:extLst>
          </p:cNvPr>
          <p:cNvSpPr>
            <a:spLocks noGrp="1"/>
          </p:cNvSpPr>
          <p:nvPr>
            <p:ph type="title"/>
          </p:nvPr>
        </p:nvSpPr>
        <p:spPr/>
        <p:txBody>
          <a:bodyPr/>
          <a:lstStyle/>
          <a:p>
            <a:r>
              <a:rPr lang="en-US" dirty="0"/>
              <a:t>Examples of field practicum sites:</a:t>
            </a:r>
          </a:p>
        </p:txBody>
      </p:sp>
      <p:sp>
        <p:nvSpPr>
          <p:cNvPr id="3" name="Content Placeholder 2">
            <a:extLst>
              <a:ext uri="{FF2B5EF4-FFF2-40B4-BE49-F238E27FC236}">
                <a16:creationId xmlns:a16="http://schemas.microsoft.com/office/drawing/2014/main" id="{17834C38-B2E2-481A-BEC4-0DDC657037B4}"/>
              </a:ext>
            </a:extLst>
          </p:cNvPr>
          <p:cNvSpPr>
            <a:spLocks noGrp="1"/>
          </p:cNvSpPr>
          <p:nvPr>
            <p:ph idx="1"/>
          </p:nvPr>
        </p:nvSpPr>
        <p:spPr>
          <a:xfrm>
            <a:off x="838200" y="1825624"/>
            <a:ext cx="10515600" cy="4778375"/>
          </a:xfrm>
        </p:spPr>
        <p:txBody>
          <a:bodyPr>
            <a:normAutofit/>
          </a:bodyPr>
          <a:lstStyle/>
          <a:p>
            <a:r>
              <a:rPr lang="en-US" dirty="0"/>
              <a:t>Can be found under “Practicum Education Placement Organizations” found here (</a:t>
            </a:r>
            <a:r>
              <a:rPr lang="en-US" dirty="0">
                <a:hlinkClick r:id="rId2"/>
              </a:rPr>
              <a:t>https://www.concord.edu/academics/college-of-professional-and-liberal-studies/department-of-social-work-and-sociology/field-education</a:t>
            </a:r>
            <a:r>
              <a:rPr lang="en-US" dirty="0"/>
              <a:t>).  </a:t>
            </a:r>
          </a:p>
        </p:txBody>
      </p:sp>
      <p:sp>
        <p:nvSpPr>
          <p:cNvPr id="4" name="Slide Number Placeholder 3">
            <a:extLst>
              <a:ext uri="{FF2B5EF4-FFF2-40B4-BE49-F238E27FC236}">
                <a16:creationId xmlns:a16="http://schemas.microsoft.com/office/drawing/2014/main" id="{6C90C001-4CC9-4DBA-981B-67A532EA3097}"/>
              </a:ext>
            </a:extLst>
          </p:cNvPr>
          <p:cNvSpPr>
            <a:spLocks noGrp="1"/>
          </p:cNvSpPr>
          <p:nvPr>
            <p:ph type="sldNum" sz="quarter" idx="12"/>
          </p:nvPr>
        </p:nvSpPr>
        <p:spPr/>
        <p:txBody>
          <a:bodyPr/>
          <a:lstStyle/>
          <a:p>
            <a:fld id="{5FD0C3AC-7996-4358-B9DD-8472574556C1}" type="slidenum">
              <a:rPr lang="en-US" smtClean="0"/>
              <a:t>20</a:t>
            </a:fld>
            <a:endParaRPr lang="en-US" dirty="0"/>
          </a:p>
        </p:txBody>
      </p:sp>
    </p:spTree>
    <p:extLst>
      <p:ext uri="{BB962C8B-B14F-4D97-AF65-F5344CB8AC3E}">
        <p14:creationId xmlns:p14="http://schemas.microsoft.com/office/powerpoint/2010/main" val="52149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470E-2058-41C3-838D-ABFF2AB794AF}"/>
              </a:ext>
            </a:extLst>
          </p:cNvPr>
          <p:cNvSpPr>
            <a:spLocks noGrp="1"/>
          </p:cNvSpPr>
          <p:nvPr>
            <p:ph type="title"/>
          </p:nvPr>
        </p:nvSpPr>
        <p:spPr>
          <a:xfrm>
            <a:off x="736600" y="681037"/>
            <a:ext cx="10515600" cy="2031683"/>
          </a:xfrm>
        </p:spPr>
        <p:txBody>
          <a:bodyPr>
            <a:normAutofit/>
          </a:bodyPr>
          <a:lstStyle/>
          <a:p>
            <a:r>
              <a:rPr lang="en-US" dirty="0"/>
              <a:t>Concord’s Director of Practicum Education can be reached by utilizing the following contact information:</a:t>
            </a:r>
          </a:p>
        </p:txBody>
      </p:sp>
      <p:sp>
        <p:nvSpPr>
          <p:cNvPr id="3" name="Content Placeholder 2">
            <a:extLst>
              <a:ext uri="{FF2B5EF4-FFF2-40B4-BE49-F238E27FC236}">
                <a16:creationId xmlns:a16="http://schemas.microsoft.com/office/drawing/2014/main" id="{6C9F6EFC-3E84-4658-9A07-2C0753C67801}"/>
              </a:ext>
            </a:extLst>
          </p:cNvPr>
          <p:cNvSpPr>
            <a:spLocks noGrp="1"/>
          </p:cNvSpPr>
          <p:nvPr>
            <p:ph idx="1"/>
          </p:nvPr>
        </p:nvSpPr>
        <p:spPr>
          <a:xfrm>
            <a:off x="838200" y="2905759"/>
            <a:ext cx="9829800" cy="327120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Terri H. Philpott Ph.D. Candidate, MSW, ACSW, LCSW</a:t>
            </a:r>
          </a:p>
          <a:p>
            <a:pPr marL="0" indent="0">
              <a:buNone/>
            </a:pPr>
            <a:r>
              <a:rPr lang="en-US" dirty="0"/>
              <a:t>You may reach her by calling: 304.384.5282 or by emailing her at tphilpott@concord.edu. </a:t>
            </a:r>
          </a:p>
        </p:txBody>
      </p:sp>
      <p:sp>
        <p:nvSpPr>
          <p:cNvPr id="4" name="Slide Number Placeholder 3">
            <a:extLst>
              <a:ext uri="{FF2B5EF4-FFF2-40B4-BE49-F238E27FC236}">
                <a16:creationId xmlns:a16="http://schemas.microsoft.com/office/drawing/2014/main" id="{DBE1B328-3162-4402-9B75-2FD898DAA6D0}"/>
              </a:ext>
            </a:extLst>
          </p:cNvPr>
          <p:cNvSpPr>
            <a:spLocks noGrp="1"/>
          </p:cNvSpPr>
          <p:nvPr>
            <p:ph type="sldNum" sz="quarter" idx="12"/>
          </p:nvPr>
        </p:nvSpPr>
        <p:spPr/>
        <p:txBody>
          <a:bodyPr/>
          <a:lstStyle/>
          <a:p>
            <a:fld id="{5FD0C3AC-7996-4358-B9DD-8472574556C1}" type="slidenum">
              <a:rPr lang="en-US" smtClean="0"/>
              <a:t>21</a:t>
            </a:fld>
            <a:endParaRPr lang="en-US" dirty="0"/>
          </a:p>
        </p:txBody>
      </p:sp>
    </p:spTree>
    <p:extLst>
      <p:ext uri="{BB962C8B-B14F-4D97-AF65-F5344CB8AC3E}">
        <p14:creationId xmlns:p14="http://schemas.microsoft.com/office/powerpoint/2010/main" val="363049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B61F-A8AD-4F3D-9391-C81138CE96E6}"/>
              </a:ext>
            </a:extLst>
          </p:cNvPr>
          <p:cNvSpPr>
            <a:spLocks noGrp="1"/>
          </p:cNvSpPr>
          <p:nvPr>
            <p:ph type="ctrTitle"/>
          </p:nvPr>
        </p:nvSpPr>
        <p:spPr/>
        <p:txBody>
          <a:bodyPr>
            <a:normAutofit fontScale="90000"/>
          </a:bodyPr>
          <a:lstStyle/>
          <a:p>
            <a:r>
              <a:rPr lang="en-US" dirty="0"/>
              <a:t>Practicum is considered to be the signature pedagogy in social work education </a:t>
            </a:r>
          </a:p>
        </p:txBody>
      </p:sp>
      <p:sp>
        <p:nvSpPr>
          <p:cNvPr id="3" name="Subtitle 2">
            <a:extLst>
              <a:ext uri="{FF2B5EF4-FFF2-40B4-BE49-F238E27FC236}">
                <a16:creationId xmlns:a16="http://schemas.microsoft.com/office/drawing/2014/main" id="{7C7BD289-E476-4B7A-938C-26D8B67285EC}"/>
              </a:ext>
            </a:extLst>
          </p:cNvPr>
          <p:cNvSpPr>
            <a:spLocks noGrp="1"/>
          </p:cNvSpPr>
          <p:nvPr>
            <p:ph type="subTitle" idx="1"/>
          </p:nvPr>
        </p:nvSpPr>
        <p:spPr/>
        <p:txBody>
          <a:bodyPr/>
          <a:lstStyle/>
          <a:p>
            <a:endParaRPr lang="en-US" dirty="0"/>
          </a:p>
          <a:p>
            <a:r>
              <a:rPr lang="en-US" dirty="0"/>
              <a:t>This means that in the field of social work, field is where to get to put all facets of your education and training together (theory and practice).  Field Education is translating pedagogy into practice.</a:t>
            </a:r>
          </a:p>
        </p:txBody>
      </p:sp>
      <p:sp>
        <p:nvSpPr>
          <p:cNvPr id="4" name="Slide Number Placeholder 3">
            <a:extLst>
              <a:ext uri="{FF2B5EF4-FFF2-40B4-BE49-F238E27FC236}">
                <a16:creationId xmlns:a16="http://schemas.microsoft.com/office/drawing/2014/main" id="{943DD076-9250-4A23-9F44-66836C3FF674}"/>
              </a:ext>
            </a:extLst>
          </p:cNvPr>
          <p:cNvSpPr>
            <a:spLocks noGrp="1"/>
          </p:cNvSpPr>
          <p:nvPr>
            <p:ph type="sldNum" sz="quarter" idx="12"/>
          </p:nvPr>
        </p:nvSpPr>
        <p:spPr/>
        <p:txBody>
          <a:bodyPr/>
          <a:lstStyle/>
          <a:p>
            <a:fld id="{5FD0C3AC-7996-4358-B9DD-8472574556C1}" type="slidenum">
              <a:rPr lang="en-US" smtClean="0"/>
              <a:t>3</a:t>
            </a:fld>
            <a:endParaRPr lang="en-US" dirty="0"/>
          </a:p>
        </p:txBody>
      </p:sp>
    </p:spTree>
    <p:extLst>
      <p:ext uri="{BB962C8B-B14F-4D97-AF65-F5344CB8AC3E}">
        <p14:creationId xmlns:p14="http://schemas.microsoft.com/office/powerpoint/2010/main" val="24670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07E1-7DAF-3AD5-DADC-CC0D4E4F8FF8}"/>
              </a:ext>
            </a:extLst>
          </p:cNvPr>
          <p:cNvSpPr>
            <a:spLocks noGrp="1"/>
          </p:cNvSpPr>
          <p:nvPr>
            <p:ph type="title"/>
          </p:nvPr>
        </p:nvSpPr>
        <p:spPr/>
        <p:txBody>
          <a:bodyPr/>
          <a:lstStyle/>
          <a:p>
            <a:r>
              <a:rPr lang="en-US" dirty="0"/>
              <a:t>BSW Practicum Application:</a:t>
            </a:r>
            <a:br>
              <a:rPr lang="en-US" dirty="0"/>
            </a:br>
            <a:endParaRPr lang="en-US" dirty="0"/>
          </a:p>
        </p:txBody>
      </p:sp>
      <p:sp>
        <p:nvSpPr>
          <p:cNvPr id="3" name="Content Placeholder 2">
            <a:extLst>
              <a:ext uri="{FF2B5EF4-FFF2-40B4-BE49-F238E27FC236}">
                <a16:creationId xmlns:a16="http://schemas.microsoft.com/office/drawing/2014/main" id="{817857DC-9DFA-58A4-3EF5-2AC28E7618C4}"/>
              </a:ext>
            </a:extLst>
          </p:cNvPr>
          <p:cNvSpPr>
            <a:spLocks noGrp="1"/>
          </p:cNvSpPr>
          <p:nvPr>
            <p:ph idx="1"/>
          </p:nvPr>
        </p:nvSpPr>
        <p:spPr/>
        <p:txBody>
          <a:bodyPr>
            <a:normAutofit/>
          </a:bodyPr>
          <a:lstStyle/>
          <a:p>
            <a:pPr marL="0" indent="0">
              <a:buNone/>
            </a:pPr>
            <a:r>
              <a:rPr lang="en-US" dirty="0">
                <a:hlinkClick r:id="rId2"/>
              </a:rPr>
              <a:t>https://www.concord.edu/academics/college-of-professional-and-liberal-studies/department-of-social-work-and-sociology/field-education</a:t>
            </a:r>
            <a:endParaRPr lang="en-US" dirty="0"/>
          </a:p>
          <a:p>
            <a:pPr marL="0" indent="0">
              <a:buNone/>
            </a:pPr>
            <a:endParaRPr lang="en-US" dirty="0"/>
          </a:p>
          <a:p>
            <a:pPr marL="0" indent="0">
              <a:buNone/>
            </a:pPr>
            <a:r>
              <a:rPr lang="en-US" dirty="0"/>
              <a:t>Practicum Application Due Dates:</a:t>
            </a:r>
          </a:p>
          <a:p>
            <a:pPr marL="0" indent="0">
              <a:buNone/>
            </a:pPr>
            <a:r>
              <a:rPr lang="en-US" dirty="0"/>
              <a:t>Spring:  October 1</a:t>
            </a:r>
          </a:p>
          <a:p>
            <a:pPr marL="0" indent="0">
              <a:buNone/>
            </a:pPr>
            <a:r>
              <a:rPr lang="en-US" dirty="0"/>
              <a:t>Summer I and II:  March 1</a:t>
            </a:r>
          </a:p>
          <a:p>
            <a:pPr marL="0" indent="0">
              <a:buNone/>
            </a:pPr>
            <a:r>
              <a:rPr lang="en-US" dirty="0"/>
              <a:t>Fall:  April 1</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4155635-B4F8-E76E-F064-65D1FBFAC089}"/>
              </a:ext>
            </a:extLst>
          </p:cNvPr>
          <p:cNvSpPr>
            <a:spLocks noGrp="1"/>
          </p:cNvSpPr>
          <p:nvPr>
            <p:ph type="sldNum" sz="quarter" idx="12"/>
          </p:nvPr>
        </p:nvSpPr>
        <p:spPr/>
        <p:txBody>
          <a:bodyPr/>
          <a:lstStyle/>
          <a:p>
            <a:fld id="{5FD0C3AC-7996-4358-B9DD-8472574556C1}" type="slidenum">
              <a:rPr lang="en-US" smtClean="0"/>
              <a:t>4</a:t>
            </a:fld>
            <a:endParaRPr lang="en-US" dirty="0"/>
          </a:p>
        </p:txBody>
      </p:sp>
    </p:spTree>
    <p:extLst>
      <p:ext uri="{BB962C8B-B14F-4D97-AF65-F5344CB8AC3E}">
        <p14:creationId xmlns:p14="http://schemas.microsoft.com/office/powerpoint/2010/main" val="67006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CEDE-7516-4590-A127-D28D37FD38B2}"/>
              </a:ext>
            </a:extLst>
          </p:cNvPr>
          <p:cNvSpPr>
            <a:spLocks noGrp="1"/>
          </p:cNvSpPr>
          <p:nvPr>
            <p:ph type="title"/>
          </p:nvPr>
        </p:nvSpPr>
        <p:spPr/>
        <p:txBody>
          <a:bodyPr/>
          <a:lstStyle/>
          <a:p>
            <a:r>
              <a:rPr lang="en-US" dirty="0"/>
              <a:t>BSW Practicum Application:</a:t>
            </a:r>
          </a:p>
        </p:txBody>
      </p:sp>
      <p:sp>
        <p:nvSpPr>
          <p:cNvPr id="4" name="Slide Number Placeholder 3">
            <a:extLst>
              <a:ext uri="{FF2B5EF4-FFF2-40B4-BE49-F238E27FC236}">
                <a16:creationId xmlns:a16="http://schemas.microsoft.com/office/drawing/2014/main" id="{2341C822-C49E-4A0B-99A2-3C79C3BAAED6}"/>
              </a:ext>
            </a:extLst>
          </p:cNvPr>
          <p:cNvSpPr>
            <a:spLocks noGrp="1"/>
          </p:cNvSpPr>
          <p:nvPr>
            <p:ph type="sldNum" sz="quarter" idx="12"/>
          </p:nvPr>
        </p:nvSpPr>
        <p:spPr/>
        <p:txBody>
          <a:bodyPr/>
          <a:lstStyle/>
          <a:p>
            <a:fld id="{5FD0C3AC-7996-4358-B9DD-8472574556C1}" type="slidenum">
              <a:rPr lang="en-US" smtClean="0"/>
              <a:t>5</a:t>
            </a:fld>
            <a:endParaRPr lang="en-US" dirty="0"/>
          </a:p>
        </p:txBody>
      </p:sp>
      <p:pic>
        <p:nvPicPr>
          <p:cNvPr id="5" name="Content Placeholder 4">
            <a:extLst>
              <a:ext uri="{FF2B5EF4-FFF2-40B4-BE49-F238E27FC236}">
                <a16:creationId xmlns:a16="http://schemas.microsoft.com/office/drawing/2014/main" id="{61C390F2-F323-4923-B9FD-6D984C464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Tree>
    <p:extLst>
      <p:ext uri="{BB962C8B-B14F-4D97-AF65-F5344CB8AC3E}">
        <p14:creationId xmlns:p14="http://schemas.microsoft.com/office/powerpoint/2010/main" val="377873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B71E-A7FD-4DD9-B1D8-16A9A0697813}"/>
              </a:ext>
            </a:extLst>
          </p:cNvPr>
          <p:cNvSpPr>
            <a:spLocks noGrp="1"/>
          </p:cNvSpPr>
          <p:nvPr>
            <p:ph type="title"/>
          </p:nvPr>
        </p:nvSpPr>
        <p:spPr/>
        <p:txBody>
          <a:bodyPr/>
          <a:lstStyle/>
          <a:p>
            <a:r>
              <a:rPr lang="en-US" dirty="0"/>
              <a:t>BSW Practicum Application Continued:</a:t>
            </a:r>
          </a:p>
        </p:txBody>
      </p:sp>
      <p:pic>
        <p:nvPicPr>
          <p:cNvPr id="6" name="Content Placeholder 5">
            <a:extLst>
              <a:ext uri="{FF2B5EF4-FFF2-40B4-BE49-F238E27FC236}">
                <a16:creationId xmlns:a16="http://schemas.microsoft.com/office/drawing/2014/main" id="{FB39804C-8E23-47DD-976B-071974731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
        <p:nvSpPr>
          <p:cNvPr id="4" name="Slide Number Placeholder 3">
            <a:extLst>
              <a:ext uri="{FF2B5EF4-FFF2-40B4-BE49-F238E27FC236}">
                <a16:creationId xmlns:a16="http://schemas.microsoft.com/office/drawing/2014/main" id="{D53F538F-9C3E-4407-878D-28CDDCB0F6BE}"/>
              </a:ext>
            </a:extLst>
          </p:cNvPr>
          <p:cNvSpPr>
            <a:spLocks noGrp="1"/>
          </p:cNvSpPr>
          <p:nvPr>
            <p:ph type="sldNum" sz="quarter" idx="12"/>
          </p:nvPr>
        </p:nvSpPr>
        <p:spPr/>
        <p:txBody>
          <a:bodyPr/>
          <a:lstStyle/>
          <a:p>
            <a:fld id="{5FD0C3AC-7996-4358-B9DD-8472574556C1}" type="slidenum">
              <a:rPr lang="en-US" smtClean="0"/>
              <a:t>6</a:t>
            </a:fld>
            <a:endParaRPr lang="en-US" dirty="0"/>
          </a:p>
        </p:txBody>
      </p:sp>
    </p:spTree>
    <p:extLst>
      <p:ext uri="{BB962C8B-B14F-4D97-AF65-F5344CB8AC3E}">
        <p14:creationId xmlns:p14="http://schemas.microsoft.com/office/powerpoint/2010/main" val="264952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1976-5B0C-4B0C-A827-354C1BF4AAB4}"/>
              </a:ext>
            </a:extLst>
          </p:cNvPr>
          <p:cNvSpPr>
            <a:spLocks noGrp="1"/>
          </p:cNvSpPr>
          <p:nvPr>
            <p:ph type="title"/>
          </p:nvPr>
        </p:nvSpPr>
        <p:spPr/>
        <p:txBody>
          <a:bodyPr/>
          <a:lstStyle/>
          <a:p>
            <a:r>
              <a:rPr lang="en-US" dirty="0"/>
              <a:t>BSW Practicum Application Continued:</a:t>
            </a:r>
          </a:p>
        </p:txBody>
      </p:sp>
      <p:pic>
        <p:nvPicPr>
          <p:cNvPr id="6" name="Content Placeholder 5">
            <a:extLst>
              <a:ext uri="{FF2B5EF4-FFF2-40B4-BE49-F238E27FC236}">
                <a16:creationId xmlns:a16="http://schemas.microsoft.com/office/drawing/2014/main" id="{9FA693BF-9189-45A4-9AB1-09938F6C4F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
        <p:nvSpPr>
          <p:cNvPr id="4" name="Slide Number Placeholder 3">
            <a:extLst>
              <a:ext uri="{FF2B5EF4-FFF2-40B4-BE49-F238E27FC236}">
                <a16:creationId xmlns:a16="http://schemas.microsoft.com/office/drawing/2014/main" id="{9F739B3C-6533-4AF6-A9FC-449CE3F392C9}"/>
              </a:ext>
            </a:extLst>
          </p:cNvPr>
          <p:cNvSpPr>
            <a:spLocks noGrp="1"/>
          </p:cNvSpPr>
          <p:nvPr>
            <p:ph type="sldNum" sz="quarter" idx="12"/>
          </p:nvPr>
        </p:nvSpPr>
        <p:spPr/>
        <p:txBody>
          <a:bodyPr/>
          <a:lstStyle/>
          <a:p>
            <a:fld id="{5FD0C3AC-7996-4358-B9DD-8472574556C1}" type="slidenum">
              <a:rPr lang="en-US" smtClean="0"/>
              <a:t>7</a:t>
            </a:fld>
            <a:endParaRPr lang="en-US" dirty="0"/>
          </a:p>
        </p:txBody>
      </p:sp>
    </p:spTree>
    <p:extLst>
      <p:ext uri="{BB962C8B-B14F-4D97-AF65-F5344CB8AC3E}">
        <p14:creationId xmlns:p14="http://schemas.microsoft.com/office/powerpoint/2010/main" val="138077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D6B7-C9EB-415C-A9A9-7D8745042B9A}"/>
              </a:ext>
            </a:extLst>
          </p:cNvPr>
          <p:cNvSpPr>
            <a:spLocks noGrp="1"/>
          </p:cNvSpPr>
          <p:nvPr>
            <p:ph type="title"/>
          </p:nvPr>
        </p:nvSpPr>
        <p:spPr/>
        <p:txBody>
          <a:bodyPr/>
          <a:lstStyle/>
          <a:p>
            <a:r>
              <a:rPr lang="en-US" dirty="0"/>
              <a:t>BSW Practicum Application Continued:</a:t>
            </a:r>
          </a:p>
        </p:txBody>
      </p:sp>
      <p:pic>
        <p:nvPicPr>
          <p:cNvPr id="6" name="Content Placeholder 5">
            <a:extLst>
              <a:ext uri="{FF2B5EF4-FFF2-40B4-BE49-F238E27FC236}">
                <a16:creationId xmlns:a16="http://schemas.microsoft.com/office/drawing/2014/main" id="{468CDF6D-6DBF-4F59-B83F-945CAD220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
        <p:nvSpPr>
          <p:cNvPr id="4" name="Slide Number Placeholder 3">
            <a:extLst>
              <a:ext uri="{FF2B5EF4-FFF2-40B4-BE49-F238E27FC236}">
                <a16:creationId xmlns:a16="http://schemas.microsoft.com/office/drawing/2014/main" id="{73EC7DE0-CAAB-452F-8248-34FDBB716E9B}"/>
              </a:ext>
            </a:extLst>
          </p:cNvPr>
          <p:cNvSpPr>
            <a:spLocks noGrp="1"/>
          </p:cNvSpPr>
          <p:nvPr>
            <p:ph type="sldNum" sz="quarter" idx="12"/>
          </p:nvPr>
        </p:nvSpPr>
        <p:spPr/>
        <p:txBody>
          <a:bodyPr/>
          <a:lstStyle/>
          <a:p>
            <a:fld id="{5FD0C3AC-7996-4358-B9DD-8472574556C1}" type="slidenum">
              <a:rPr lang="en-US" smtClean="0"/>
              <a:t>8</a:t>
            </a:fld>
            <a:endParaRPr lang="en-US" dirty="0"/>
          </a:p>
        </p:txBody>
      </p:sp>
    </p:spTree>
    <p:extLst>
      <p:ext uri="{BB962C8B-B14F-4D97-AF65-F5344CB8AC3E}">
        <p14:creationId xmlns:p14="http://schemas.microsoft.com/office/powerpoint/2010/main" val="44511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73E8-9192-43F8-8317-3C9C11036673}"/>
              </a:ext>
            </a:extLst>
          </p:cNvPr>
          <p:cNvSpPr>
            <a:spLocks noGrp="1"/>
          </p:cNvSpPr>
          <p:nvPr>
            <p:ph type="title"/>
          </p:nvPr>
        </p:nvSpPr>
        <p:spPr/>
        <p:txBody>
          <a:bodyPr/>
          <a:lstStyle/>
          <a:p>
            <a:r>
              <a:rPr lang="en-US" dirty="0"/>
              <a:t>BSW Practicum Application Continued:</a:t>
            </a:r>
          </a:p>
        </p:txBody>
      </p:sp>
      <p:pic>
        <p:nvPicPr>
          <p:cNvPr id="6" name="Content Placeholder 5">
            <a:extLst>
              <a:ext uri="{FF2B5EF4-FFF2-40B4-BE49-F238E27FC236}">
                <a16:creationId xmlns:a16="http://schemas.microsoft.com/office/drawing/2014/main" id="{1DE1D045-245C-414F-8E28-C6B61B9A0F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28" y="1825625"/>
            <a:ext cx="5631143" cy="4351338"/>
          </a:xfrm>
        </p:spPr>
      </p:pic>
      <p:sp>
        <p:nvSpPr>
          <p:cNvPr id="4" name="Slide Number Placeholder 3">
            <a:extLst>
              <a:ext uri="{FF2B5EF4-FFF2-40B4-BE49-F238E27FC236}">
                <a16:creationId xmlns:a16="http://schemas.microsoft.com/office/drawing/2014/main" id="{6D67ADC5-D6CC-4F1A-BAF4-8864BF984570}"/>
              </a:ext>
            </a:extLst>
          </p:cNvPr>
          <p:cNvSpPr>
            <a:spLocks noGrp="1"/>
          </p:cNvSpPr>
          <p:nvPr>
            <p:ph type="sldNum" sz="quarter" idx="12"/>
          </p:nvPr>
        </p:nvSpPr>
        <p:spPr/>
        <p:txBody>
          <a:bodyPr/>
          <a:lstStyle/>
          <a:p>
            <a:fld id="{5FD0C3AC-7996-4358-B9DD-8472574556C1}" type="slidenum">
              <a:rPr lang="en-US" smtClean="0"/>
              <a:t>9</a:t>
            </a:fld>
            <a:endParaRPr lang="en-US" dirty="0"/>
          </a:p>
        </p:txBody>
      </p:sp>
    </p:spTree>
    <p:extLst>
      <p:ext uri="{BB962C8B-B14F-4D97-AF65-F5344CB8AC3E}">
        <p14:creationId xmlns:p14="http://schemas.microsoft.com/office/powerpoint/2010/main" val="1600270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98142c-3406-4cdd-8252-9a6a7dc9b7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6614D972CEF94EB141CD251D6E3F29" ma:contentTypeVersion="15" ma:contentTypeDescription="Create a new document." ma:contentTypeScope="" ma:versionID="df4be4c364558d8fd9d53ab2db0eae03">
  <xsd:schema xmlns:xsd="http://www.w3.org/2001/XMLSchema" xmlns:xs="http://www.w3.org/2001/XMLSchema" xmlns:p="http://schemas.microsoft.com/office/2006/metadata/properties" xmlns:ns3="3b98142c-3406-4cdd-8252-9a6a7dc9b79e" xmlns:ns4="969ed85d-55d4-4168-ac6a-52277eb20263" targetNamespace="http://schemas.microsoft.com/office/2006/metadata/properties" ma:root="true" ma:fieldsID="0795acdac48939a6ac0623a0b547b0d2" ns3:_="" ns4:_="">
    <xsd:import namespace="3b98142c-3406-4cdd-8252-9a6a7dc9b79e"/>
    <xsd:import namespace="969ed85d-55d4-4168-ac6a-52277eb202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8142c-3406-4cdd-8252-9a6a7dc9b7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d85d-55d4-4168-ac6a-52277eb202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68A4D-B456-4383-AA21-07BC63994BDF}">
  <ds:schemaRef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69ed85d-55d4-4168-ac6a-52277eb20263"/>
    <ds:schemaRef ds:uri="3b98142c-3406-4cdd-8252-9a6a7dc9b79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D238222-A3C7-41B5-AF73-A2AD29310A96}">
  <ds:schemaRefs>
    <ds:schemaRef ds:uri="http://schemas.microsoft.com/sharepoint/v3/contenttype/forms"/>
  </ds:schemaRefs>
</ds:datastoreItem>
</file>

<file path=customXml/itemProps3.xml><?xml version="1.0" encoding="utf-8"?>
<ds:datastoreItem xmlns:ds="http://schemas.openxmlformats.org/officeDocument/2006/customXml" ds:itemID="{AF4204C7-27E6-4EC7-9067-48D5E75D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8142c-3406-4cdd-8252-9a6a7dc9b79e"/>
    <ds:schemaRef ds:uri="969ed85d-55d4-4168-ac6a-52277eb202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405</TotalTime>
  <Words>1137</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What is Practicum?</vt:lpstr>
      <vt:lpstr>Practicum is considered to be the signature pedagogy in social work education </vt:lpstr>
      <vt:lpstr>BSW Practicum Application: </vt:lpstr>
      <vt:lpstr>BSW Practicum Application:</vt:lpstr>
      <vt:lpstr>BSW Practicum Application Continued:</vt:lpstr>
      <vt:lpstr>BSW Practicum Application Continued:</vt:lpstr>
      <vt:lpstr>BSW Practicum Application Continued:</vt:lpstr>
      <vt:lpstr>BSW Practicum Application Continued:</vt:lpstr>
      <vt:lpstr>PowerPoint Presentation</vt:lpstr>
      <vt:lpstr>PowerPoint Presentation</vt:lpstr>
      <vt:lpstr>Your field agency will not be chosen and assigned for you.  </vt:lpstr>
      <vt:lpstr>When Choosing an Agency:</vt:lpstr>
      <vt:lpstr>IV E Scholarship Recipients:</vt:lpstr>
      <vt:lpstr>What is does the Practicum Director do?</vt:lpstr>
      <vt:lpstr>What is a Practicum Instructor?</vt:lpstr>
      <vt:lpstr>What is a faculty liaison?</vt:lpstr>
      <vt:lpstr>Who decides the number of hours I must work weekly?</vt:lpstr>
      <vt:lpstr>I would like to be licensed as a social worker in my state.</vt:lpstr>
      <vt:lpstr>Examples of field practicum sites:</vt:lpstr>
      <vt:lpstr>Concord’s Director of Practicum Education can be reached by utilizing the following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Field Practicum?</dc:title>
  <dc:creator>Terri Philpott</dc:creator>
  <cp:lastModifiedBy>Terri Philpott</cp:lastModifiedBy>
  <cp:revision>33</cp:revision>
  <cp:lastPrinted>2024-10-21T16:56:04Z</cp:lastPrinted>
  <dcterms:created xsi:type="dcterms:W3CDTF">2022-04-13T19:03:34Z</dcterms:created>
  <dcterms:modified xsi:type="dcterms:W3CDTF">2024-11-13T14:08:24Z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0x010100916614D972CEF94EB141CD251D6E3F29</vt:lpwstr>
  </property>
</Properties>
</file>