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2" r:id="rId3"/>
    <p:sldId id="257" r:id="rId4"/>
    <p:sldId id="259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44" d="100"/>
          <a:sy n="44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775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819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4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89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30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7A7B71B-1816-48BD-9AEB-EF4FD6DF548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E6830F6-7680-48FC-989D-3698DB6DA5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316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2196669"/>
            <a:ext cx="8361229" cy="209822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PAST, PRESENT, and FUTURE of Teacher Education at CU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126" y="4527779"/>
            <a:ext cx="8107321" cy="1086237"/>
          </a:xfrm>
        </p:spPr>
        <p:txBody>
          <a:bodyPr>
            <a:noAutofit/>
          </a:bodyPr>
          <a:lstStyle/>
          <a:p>
            <a:r>
              <a:rPr lang="en-US" sz="3200" dirty="0" smtClean="0"/>
              <a:t>Joint collaboration with C-PAC, C-TEC, and CU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63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69571"/>
            <a:ext cx="9601200" cy="538842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Welcome and introductions (How many years have you worked in the field of education?)</a:t>
            </a:r>
          </a:p>
          <a:p>
            <a:r>
              <a:rPr lang="en-US" sz="2800" dirty="0" smtClean="0"/>
              <a:t>Updates – where we started, where we’ve been, and where we’re headed</a:t>
            </a:r>
          </a:p>
          <a:p>
            <a:r>
              <a:rPr lang="en-US" sz="2800" dirty="0" smtClean="0"/>
              <a:t>Round table discussions</a:t>
            </a:r>
          </a:p>
          <a:p>
            <a:r>
              <a:rPr lang="en-US" sz="2800" dirty="0" smtClean="0"/>
              <a:t>Lunch</a:t>
            </a:r>
          </a:p>
          <a:p>
            <a:r>
              <a:rPr lang="en-US" sz="2800" dirty="0" smtClean="0"/>
              <a:t>Co-constructing employer satisfaction survey for graduates of advanced programs</a:t>
            </a:r>
          </a:p>
          <a:p>
            <a:pPr lvl="1"/>
            <a:r>
              <a:rPr lang="en-US" sz="2800" dirty="0" smtClean="0"/>
              <a:t>Leadership</a:t>
            </a:r>
          </a:p>
          <a:p>
            <a:pPr lvl="1"/>
            <a:r>
              <a:rPr lang="en-US" sz="2800" dirty="0" smtClean="0"/>
              <a:t>Reading Specialist</a:t>
            </a:r>
          </a:p>
          <a:p>
            <a:pPr lvl="1"/>
            <a:r>
              <a:rPr lang="en-US" sz="2800" dirty="0" smtClean="0"/>
              <a:t>Special Education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started….</a:t>
            </a:r>
            <a:endParaRPr lang="en-US" dirty="0"/>
          </a:p>
        </p:txBody>
      </p:sp>
      <p:pic>
        <p:nvPicPr>
          <p:cNvPr id="6" name="Content Placeholder 5" descr="Thu, Nov 29, 2018, 710 PM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26003" r="1883" b="6903"/>
          <a:stretch/>
        </p:blipFill>
        <p:spPr>
          <a:xfrm>
            <a:off x="1061357" y="1551214"/>
            <a:ext cx="10777793" cy="4702629"/>
          </a:xfrm>
        </p:spPr>
      </p:pic>
    </p:spTree>
    <p:extLst>
      <p:ext uri="{BB962C8B-B14F-4D97-AF65-F5344CB8AC3E}">
        <p14:creationId xmlns:p14="http://schemas.microsoft.com/office/powerpoint/2010/main" val="41858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were….</a:t>
            </a:r>
            <a:endParaRPr lang="en-US" dirty="0"/>
          </a:p>
        </p:txBody>
      </p:sp>
      <p:pic>
        <p:nvPicPr>
          <p:cNvPr id="4" name="Content Placeholder 3" descr="Fri, Mar 1, 2019, 333 PM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30469" r="2800" b="6437"/>
          <a:stretch/>
        </p:blipFill>
        <p:spPr>
          <a:xfrm>
            <a:off x="1322614" y="1600200"/>
            <a:ext cx="10660750" cy="4196443"/>
          </a:xfrm>
        </p:spPr>
      </p:pic>
    </p:spTree>
    <p:extLst>
      <p:ext uri="{BB962C8B-B14F-4D97-AF65-F5344CB8AC3E}">
        <p14:creationId xmlns:p14="http://schemas.microsoft.com/office/powerpoint/2010/main" val="2562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707"/>
            <a:ext cx="10515600" cy="1325563"/>
          </a:xfrm>
        </p:spPr>
        <p:txBody>
          <a:bodyPr/>
          <a:lstStyle/>
          <a:p>
            <a:r>
              <a:rPr lang="en-US" dirty="0" smtClean="0"/>
              <a:t>Where we have been….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800100"/>
            <a:ext cx="6397400" cy="6057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Adopted and implemented the Educator Disposition Assessment and process</a:t>
            </a:r>
          </a:p>
          <a:p>
            <a:r>
              <a:rPr lang="en-US" sz="2400" dirty="0" smtClean="0"/>
              <a:t>Adopted and implemented </a:t>
            </a:r>
            <a:r>
              <a:rPr lang="en-US" sz="2400" dirty="0" err="1" smtClean="0"/>
              <a:t>ProEthica</a:t>
            </a:r>
            <a:endParaRPr lang="en-US" sz="2400" dirty="0" smtClean="0"/>
          </a:p>
          <a:p>
            <a:r>
              <a:rPr lang="en-US" sz="2400" dirty="0" smtClean="0"/>
              <a:t>Developed professional seminars being implemented this semester </a:t>
            </a:r>
          </a:p>
          <a:p>
            <a:r>
              <a:rPr lang="en-US" sz="2400" dirty="0" smtClean="0"/>
              <a:t>Implemented leveled clinical experiences with components of Student Teaching Observation Tool   </a:t>
            </a:r>
          </a:p>
          <a:p>
            <a:r>
              <a:rPr lang="en-US" sz="2400" dirty="0" smtClean="0"/>
              <a:t>Submitted our self study report to our accreditation body</a:t>
            </a:r>
          </a:p>
          <a:p>
            <a:r>
              <a:rPr lang="en-US" sz="2400" dirty="0" smtClean="0"/>
              <a:t>Developed and implemented a MOU between CU and WV Careers in Education program</a:t>
            </a:r>
          </a:p>
          <a:p>
            <a:r>
              <a:rPr lang="en-US" sz="2400" smtClean="0"/>
              <a:t>Castlebranch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99" y="800100"/>
            <a:ext cx="4804001" cy="50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0343" y="228600"/>
            <a:ext cx="9601200" cy="963386"/>
          </a:xfrm>
        </p:spPr>
        <p:txBody>
          <a:bodyPr/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61166"/>
              </p:ext>
            </p:extLst>
          </p:nvPr>
        </p:nvGraphicFramePr>
        <p:xfrm>
          <a:off x="1257299" y="1032779"/>
          <a:ext cx="5731329" cy="5661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410">
                  <a:extLst>
                    <a:ext uri="{9D8B030D-6E8A-4147-A177-3AD203B41FA5}">
                      <a16:colId xmlns:a16="http://schemas.microsoft.com/office/drawing/2014/main" xmlns="" val="2114517668"/>
                    </a:ext>
                  </a:extLst>
                </a:gridCol>
                <a:gridCol w="1451785">
                  <a:extLst>
                    <a:ext uri="{9D8B030D-6E8A-4147-A177-3AD203B41FA5}">
                      <a16:colId xmlns:a16="http://schemas.microsoft.com/office/drawing/2014/main" xmlns="" val="3192062116"/>
                    </a:ext>
                  </a:extLst>
                </a:gridCol>
                <a:gridCol w="1176970">
                  <a:extLst>
                    <a:ext uri="{9D8B030D-6E8A-4147-A177-3AD203B41FA5}">
                      <a16:colId xmlns:a16="http://schemas.microsoft.com/office/drawing/2014/main" xmlns="" val="1884397734"/>
                    </a:ext>
                  </a:extLst>
                </a:gridCol>
                <a:gridCol w="938164">
                  <a:extLst>
                    <a:ext uri="{9D8B030D-6E8A-4147-A177-3AD203B41FA5}">
                      <a16:colId xmlns:a16="http://schemas.microsoft.com/office/drawing/2014/main" xmlns="" val="2597211146"/>
                    </a:ext>
                  </a:extLst>
                </a:gridCol>
              </a:tblGrid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213897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5956535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643564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2871351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726277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2390636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278837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Gen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474462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552971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887828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PE/Wellness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937383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362864"/>
                  </a:ext>
                </a:extLst>
              </a:tr>
              <a:tr h="435533">
                <a:tc>
                  <a:txBody>
                    <a:bodyPr/>
                    <a:lstStyle/>
                    <a:p>
                      <a:r>
                        <a:rPr lang="en-US" dirty="0" smtClean="0"/>
                        <a:t>SPED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129057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5609"/>
              </p:ext>
            </p:extLst>
          </p:nvPr>
        </p:nvGraphicFramePr>
        <p:xfrm>
          <a:off x="7347857" y="1032777"/>
          <a:ext cx="4359730" cy="260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398">
                  <a:extLst>
                    <a:ext uri="{9D8B030D-6E8A-4147-A177-3AD203B41FA5}">
                      <a16:colId xmlns:a16="http://schemas.microsoft.com/office/drawing/2014/main" xmlns="" val="1557379193"/>
                    </a:ext>
                  </a:extLst>
                </a:gridCol>
                <a:gridCol w="1141819">
                  <a:extLst>
                    <a:ext uri="{9D8B030D-6E8A-4147-A177-3AD203B41FA5}">
                      <a16:colId xmlns:a16="http://schemas.microsoft.com/office/drawing/2014/main" xmlns="" val="1304188133"/>
                    </a:ext>
                  </a:extLst>
                </a:gridCol>
                <a:gridCol w="827407">
                  <a:extLst>
                    <a:ext uri="{9D8B030D-6E8A-4147-A177-3AD203B41FA5}">
                      <a16:colId xmlns:a16="http://schemas.microsoft.com/office/drawing/2014/main" xmlns="" val="348390938"/>
                    </a:ext>
                  </a:extLst>
                </a:gridCol>
                <a:gridCol w="1050106">
                  <a:extLst>
                    <a:ext uri="{9D8B030D-6E8A-4147-A177-3AD203B41FA5}">
                      <a16:colId xmlns:a16="http://schemas.microsoft.com/office/drawing/2014/main" xmlns="" val="3460411345"/>
                    </a:ext>
                  </a:extLst>
                </a:gridCol>
              </a:tblGrid>
              <a:tr h="78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 </a:t>
                      </a:r>
                    </a:p>
                    <a:p>
                      <a:r>
                        <a:rPr lang="en-US" dirty="0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915504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en-US" dirty="0" smtClean="0"/>
                        <a:t>EDEL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143220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en-US" dirty="0" smtClean="0"/>
                        <a:t>RDNG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9588478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en-US" dirty="0" smtClean="0"/>
                        <a:t>SPED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662045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973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8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we are…..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371600" y="1665514"/>
            <a:ext cx="9601200" cy="4201886"/>
          </a:xfrm>
        </p:spPr>
        <p:txBody>
          <a:bodyPr>
            <a:normAutofit/>
          </a:bodyPr>
          <a:lstStyle/>
          <a:p>
            <a:r>
              <a:rPr lang="en-US" sz="2800" smtClean="0"/>
              <a:t>31 </a:t>
            </a:r>
            <a:r>
              <a:rPr lang="en-US" sz="2800" dirty="0" smtClean="0"/>
              <a:t>student teachers fall 2019 – 9 who are graduate students</a:t>
            </a:r>
          </a:p>
          <a:p>
            <a:r>
              <a:rPr lang="en-US" sz="2800" dirty="0" smtClean="0"/>
              <a:t>11 University supervisors – 7 who are fulltime faculty</a:t>
            </a:r>
          </a:p>
          <a:p>
            <a:r>
              <a:rPr lang="en-US" sz="2800" dirty="0" smtClean="0"/>
              <a:t>Working on year-long residency plans</a:t>
            </a:r>
          </a:p>
          <a:p>
            <a:r>
              <a:rPr lang="en-US" sz="2800" dirty="0" smtClean="0"/>
              <a:t>Preparing for accreditation visit – PLEASE SAVE THE DATE: April 26-27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3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need to go….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5415" y="1502229"/>
            <a:ext cx="5660571" cy="535577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More work </a:t>
            </a:r>
          </a:p>
          <a:p>
            <a:pPr lvl="1"/>
            <a:r>
              <a:rPr lang="en-US" sz="2800" i="0" dirty="0" smtClean="0"/>
              <a:t>Review how our candidates have performed on assessment measures</a:t>
            </a:r>
          </a:p>
          <a:p>
            <a:pPr lvl="1"/>
            <a:r>
              <a:rPr lang="en-US" sz="2800" i="0" dirty="0" smtClean="0"/>
              <a:t>Provide feedback regarding what you observe of our candidates in the field</a:t>
            </a:r>
          </a:p>
          <a:p>
            <a:pPr lvl="1"/>
            <a:r>
              <a:rPr lang="en-US" sz="2800" i="0" dirty="0" smtClean="0"/>
              <a:t>Round table discussion providing  suggestions for how to assist our candidates’ growth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670"/>
          <a:stretch/>
        </p:blipFill>
        <p:spPr>
          <a:xfrm>
            <a:off x="6525986" y="2024744"/>
            <a:ext cx="53615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1CE07AF7A744C88FF763E797D0480" ma:contentTypeVersion="4" ma:contentTypeDescription="Create a new document." ma:contentTypeScope="" ma:versionID="deec41bd9f5a3e66fd92662d99c3853b">
  <xsd:schema xmlns:xsd="http://www.w3.org/2001/XMLSchema" xmlns:xs="http://www.w3.org/2001/XMLSchema" xmlns:p="http://schemas.microsoft.com/office/2006/metadata/properties" xmlns:ns2="7d0fff0b-30fb-4b76-8746-08136f28edf1" targetNamespace="http://schemas.microsoft.com/office/2006/metadata/properties" ma:root="true" ma:fieldsID="516f605710cbd567108fb1431a776ae2" ns2:_="">
    <xsd:import namespace="7d0fff0b-30fb-4b76-8746-08136f28ed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fff0b-30fb-4b76-8746-08136f28ed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347611-47B3-4375-9635-5B0A6205AFF7}"/>
</file>

<file path=customXml/itemProps2.xml><?xml version="1.0" encoding="utf-8"?>
<ds:datastoreItem xmlns:ds="http://schemas.openxmlformats.org/officeDocument/2006/customXml" ds:itemID="{D211CA04-D50F-4103-9F4E-9A359A01D4CC}"/>
</file>

<file path=customXml/itemProps3.xml><?xml version="1.0" encoding="utf-8"?>
<ds:datastoreItem xmlns:ds="http://schemas.openxmlformats.org/officeDocument/2006/customXml" ds:itemID="{0FB8DEDF-0C25-4A2E-BFC6-44F577BB87CF}"/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204</TotalTime>
  <Words>298</Words>
  <Application>Microsoft Office PowerPoint</Application>
  <PresentationFormat>Custom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Crop</vt:lpstr>
      <vt:lpstr>PAST, PRESENT, and FUTURE of Teacher Education at CU</vt:lpstr>
      <vt:lpstr>Today’s Agenda</vt:lpstr>
      <vt:lpstr>Where we started….</vt:lpstr>
      <vt:lpstr>Where we were….</vt:lpstr>
      <vt:lpstr>Where we have been….</vt:lpstr>
      <vt:lpstr>Where we are…</vt:lpstr>
      <vt:lpstr>Where we are….. </vt:lpstr>
      <vt:lpstr>Where we need to go….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Campbell</dc:creator>
  <cp:lastModifiedBy>Concord University</cp:lastModifiedBy>
  <cp:revision>20</cp:revision>
  <dcterms:created xsi:type="dcterms:W3CDTF">2019-08-30T16:06:48Z</dcterms:created>
  <dcterms:modified xsi:type="dcterms:W3CDTF">2020-02-14T18:52:06Z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0x010100DA41CE07AF7A744C88FF763E797D0480</vt:lpwstr>
  </property>
</Properties>
</file>