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663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12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356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0749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80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6866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30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3734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150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918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3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16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653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545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82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59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60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10/3/2019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9394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AeUa_cdaC6w&amp;feature=youtu.be&amp;list=PLCDsTyftAA2D_buI_Rti5phLZ1DdFsAMc"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3AK33YOZfE&amp;feature=youtu.be&amp;list=PLCDsTyftAA2D_buI_Rti5phLZ1DdFsAMc"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rprg1r7kSs&amp;feature=youtu.be&amp;list=PLCDsTyftAA2D_buI_Rti5phLZ1DdFsAMc"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gLi4LiUopwY&amp;feature=youtu.be&amp;list=PLCDsTyftAA2D_buI_Rti5phLZ1DdFsAMc"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xvqS7IlEZmU"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fr-S5CGDXBQ&amp;feature=youtu.be&amp;list=PLCDsTyftAA2D_buI_Rti5phLZ1DdFsAMc"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VeFjRdSH3c&amp;feature=youtu.be&amp;list=PLCDsTyftAA2D_buI_Rti5phLZ1DdFsAMc"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Co-teaching in student teachin</a:t>
            </a:r>
            <a:r>
              <a:rPr lang="en-US" dirty="0"/>
              <a:t>g</a:t>
            </a:r>
          </a:p>
        </p:txBody>
      </p:sp>
      <p:sp>
        <p:nvSpPr>
          <p:cNvPr id="3" name="Subtitle 2"/>
          <p:cNvSpPr>
            <a:spLocks noGrp="1"/>
          </p:cNvSpPr>
          <p:nvPr>
            <p:ph type="subTitle" idx="1"/>
          </p:nvPr>
        </p:nvSpPr>
        <p:spPr/>
        <p:txBody>
          <a:bodyPr/>
          <a:lstStyle/>
          <a:p>
            <a:r>
              <a:rPr lang="en-US" dirty="0" smtClean="0"/>
              <a:t>A winning combination</a:t>
            </a:r>
            <a:endParaRPr lang="en-US" dirty="0"/>
          </a:p>
        </p:txBody>
      </p:sp>
    </p:spTree>
    <p:extLst>
      <p:ext uri="{BB962C8B-B14F-4D97-AF65-F5344CB8AC3E}">
        <p14:creationId xmlns:p14="http://schemas.microsoft.com/office/powerpoint/2010/main" val="2580791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Co-teaching benefits – Mentor Teacher</a:t>
            </a:r>
            <a:br>
              <a:rPr lang="en-US" dirty="0" smtClean="0"/>
            </a:br>
            <a:endParaRPr lang="en-US" dirty="0"/>
          </a:p>
        </p:txBody>
      </p:sp>
      <p:sp>
        <p:nvSpPr>
          <p:cNvPr id="3" name="Content Placeholder 2"/>
          <p:cNvSpPr>
            <a:spLocks noGrp="1"/>
          </p:cNvSpPr>
          <p:nvPr>
            <p:ph sz="quarter" idx="13"/>
          </p:nvPr>
        </p:nvSpPr>
        <p:spPr/>
        <p:txBody>
          <a:bodyPr/>
          <a:lstStyle/>
          <a:p>
            <a:r>
              <a:rPr lang="en-US" sz="2800" dirty="0" smtClean="0"/>
              <a:t>Mentor </a:t>
            </a:r>
            <a:r>
              <a:rPr lang="en-US" sz="2800" dirty="0"/>
              <a:t>teachers reported experiencing a variety of benefits as a result of participating in co-teaching.  They completed projects more successfully; found class time to be more productive; modeled and participated in effective teamwork; and believed that their student teachers became competent more quickly</a:t>
            </a:r>
            <a:r>
              <a:rPr lang="en-US" sz="2800" dirty="0" smtClean="0"/>
              <a:t>.</a:t>
            </a:r>
            <a:endParaRPr lang="en-US" dirty="0"/>
          </a:p>
          <a:p>
            <a:endParaRPr lang="en-US" dirty="0" smtClean="0"/>
          </a:p>
        </p:txBody>
      </p:sp>
    </p:spTree>
    <p:extLst>
      <p:ext uri="{BB962C8B-B14F-4D97-AF65-F5344CB8AC3E}">
        <p14:creationId xmlns:p14="http://schemas.microsoft.com/office/powerpoint/2010/main" val="500783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Co-teaching </a:t>
            </a:r>
            <a:r>
              <a:rPr lang="en-US" dirty="0" err="1" smtClean="0"/>
              <a:t>benfits</a:t>
            </a:r>
            <a:r>
              <a:rPr lang="en-US" dirty="0" smtClean="0"/>
              <a:t>- student teachers</a:t>
            </a:r>
            <a:endParaRPr lang="en-US" dirty="0"/>
          </a:p>
        </p:txBody>
      </p:sp>
      <p:sp>
        <p:nvSpPr>
          <p:cNvPr id="3" name="Content Placeholder 2"/>
          <p:cNvSpPr>
            <a:spLocks noGrp="1"/>
          </p:cNvSpPr>
          <p:nvPr>
            <p:ph sz="quarter" idx="13"/>
          </p:nvPr>
        </p:nvSpPr>
        <p:spPr/>
        <p:txBody>
          <a:bodyPr>
            <a:normAutofit/>
          </a:bodyPr>
          <a:lstStyle/>
          <a:p>
            <a:r>
              <a:rPr lang="en-US" sz="2800" dirty="0"/>
              <a:t>Student teachers found that when they co-planned and co-taught, they progressed through the stages of student teaching at a faster rate. Student teachers felt they received far more experience in planning, instruction, and management from the very beginning, and became more engaged in the teaching of lessons right </a:t>
            </a:r>
            <a:r>
              <a:rPr lang="en-US" sz="2800" dirty="0" smtClean="0"/>
              <a:t>away.</a:t>
            </a:r>
            <a:endParaRPr lang="en-US" sz="2800" dirty="0"/>
          </a:p>
        </p:txBody>
      </p:sp>
    </p:spTree>
    <p:extLst>
      <p:ext uri="{BB962C8B-B14F-4D97-AF65-F5344CB8AC3E}">
        <p14:creationId xmlns:p14="http://schemas.microsoft.com/office/powerpoint/2010/main" val="198224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Co-teaching benefits - students</a:t>
            </a:r>
            <a:br>
              <a:rPr lang="en-US" dirty="0" smtClean="0"/>
            </a:br>
            <a:endParaRPr lang="en-US" dirty="0"/>
          </a:p>
        </p:txBody>
      </p:sp>
      <p:sp>
        <p:nvSpPr>
          <p:cNvPr id="3" name="Content Placeholder 2"/>
          <p:cNvSpPr>
            <a:spLocks noGrp="1"/>
          </p:cNvSpPr>
          <p:nvPr>
            <p:ph sz="quarter" idx="13"/>
          </p:nvPr>
        </p:nvSpPr>
        <p:spPr/>
        <p:txBody>
          <a:bodyPr>
            <a:normAutofit fontScale="85000" lnSpcReduction="20000"/>
          </a:bodyPr>
          <a:lstStyle/>
          <a:p>
            <a:r>
              <a:rPr lang="en-US" sz="3500" dirty="0"/>
              <a:t>According to data collected by St. Cloud University, students taught in classrooms that used the co-teaching model statically outperformed their peers in classrooms with one teacher as well as those classrooms utilizing the traditional model of student teaching. Their research demonstrated that co-teaching in student teaching made an incredible difference for their students.</a:t>
            </a:r>
          </a:p>
          <a:p>
            <a:endParaRPr lang="en-US" dirty="0"/>
          </a:p>
        </p:txBody>
      </p:sp>
    </p:spTree>
    <p:extLst>
      <p:ext uri="{BB962C8B-B14F-4D97-AF65-F5344CB8AC3E}">
        <p14:creationId xmlns:p14="http://schemas.microsoft.com/office/powerpoint/2010/main" val="1551378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is collaboration</a:t>
            </a:r>
            <a:endParaRPr lang="en-US" dirty="0"/>
          </a:p>
        </p:txBody>
      </p:sp>
      <p:sp>
        <p:nvSpPr>
          <p:cNvPr id="3" name="Content Placeholder 2"/>
          <p:cNvSpPr>
            <a:spLocks noGrp="1"/>
          </p:cNvSpPr>
          <p:nvPr>
            <p:ph sz="quarter" idx="13"/>
          </p:nvPr>
        </p:nvSpPr>
        <p:spPr>
          <a:xfrm>
            <a:off x="685800" y="1558344"/>
            <a:ext cx="10394707" cy="3816241"/>
          </a:xfrm>
        </p:spPr>
        <p:txBody>
          <a:bodyPr>
            <a:normAutofit/>
          </a:bodyPr>
          <a:lstStyle/>
          <a:p>
            <a:r>
              <a:rPr lang="en-US" sz="2400" dirty="0"/>
              <a:t>Both </a:t>
            </a:r>
            <a:r>
              <a:rPr lang="en-US" sz="2400" dirty="0" smtClean="0"/>
              <a:t>the mentor teacher and the student teacher are </a:t>
            </a:r>
            <a:r>
              <a:rPr lang="en-US" sz="2400" dirty="0"/>
              <a:t>actively involved and engaged in all aspects of instruction.  It is</a:t>
            </a:r>
            <a:r>
              <a:rPr lang="en-US" sz="2400" i="1" dirty="0"/>
              <a:t> </a:t>
            </a:r>
            <a:r>
              <a:rPr lang="en-US" sz="2400" dirty="0"/>
              <a:t>not simply dividing the tasks and responsibilities between two </a:t>
            </a:r>
            <a:r>
              <a:rPr lang="en-US" sz="2400" dirty="0" smtClean="0"/>
              <a:t>people. </a:t>
            </a:r>
          </a:p>
          <a:p>
            <a:r>
              <a:rPr lang="en-US" sz="2400" dirty="0" smtClean="0"/>
              <a:t>There </a:t>
            </a:r>
            <a:r>
              <a:rPr lang="en-US" sz="2400" dirty="0"/>
              <a:t>is a difference between cooperation and collaboration. Collaboration is a philosophy of interactions with the focus on the process of working together; cooperation stresses the product of such </a:t>
            </a:r>
            <a:r>
              <a:rPr lang="en-US" sz="2400" dirty="0" smtClean="0"/>
              <a:t>work.</a:t>
            </a:r>
            <a:endParaRPr lang="en-US" sz="2400" dirty="0"/>
          </a:p>
        </p:txBody>
      </p:sp>
    </p:spTree>
    <p:extLst>
      <p:ext uri="{BB962C8B-B14F-4D97-AF65-F5344CB8AC3E}">
        <p14:creationId xmlns:p14="http://schemas.microsoft.com/office/powerpoint/2010/main" val="1156110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Co-teaching means building relationships</a:t>
            </a:r>
            <a:endParaRPr lang="en-US" dirty="0"/>
          </a:p>
        </p:txBody>
      </p:sp>
      <p:sp>
        <p:nvSpPr>
          <p:cNvPr id="3" name="Content Placeholder 2"/>
          <p:cNvSpPr>
            <a:spLocks noGrp="1"/>
          </p:cNvSpPr>
          <p:nvPr>
            <p:ph sz="quarter" idx="13"/>
          </p:nvPr>
        </p:nvSpPr>
        <p:spPr/>
        <p:txBody>
          <a:bodyPr>
            <a:noAutofit/>
          </a:bodyPr>
          <a:lstStyle/>
          <a:p>
            <a:r>
              <a:rPr lang="en-US" sz="2400" dirty="0"/>
              <a:t>Co-Teaching requires </a:t>
            </a:r>
            <a:r>
              <a:rPr lang="en-US" sz="2400" dirty="0" smtClean="0"/>
              <a:t>that the student teacher </a:t>
            </a:r>
            <a:r>
              <a:rPr lang="en-US" sz="2400" dirty="0"/>
              <a:t>and </a:t>
            </a:r>
            <a:r>
              <a:rPr lang="en-US" sz="2400" dirty="0" smtClean="0"/>
              <a:t>mentor Teacher build </a:t>
            </a:r>
            <a:r>
              <a:rPr lang="en-US" sz="2400" dirty="0"/>
              <a:t>a strong relationship so they can collaboratively plan, teach and assess the students in their classroom. </a:t>
            </a:r>
          </a:p>
          <a:p>
            <a:r>
              <a:rPr lang="en-US" sz="2400" dirty="0"/>
              <a:t>It is very important to appreciate the strengths of each person, be aware of the differences, and to manage the differences.  Begin by getting to know each other in order to identify those strengths and </a:t>
            </a:r>
            <a:r>
              <a:rPr lang="en-US" sz="2400" dirty="0" smtClean="0"/>
              <a:t>weaknesses.</a:t>
            </a:r>
          </a:p>
          <a:p>
            <a:r>
              <a:rPr lang="en-US" sz="2400" dirty="0" smtClean="0"/>
              <a:t>Communication is essential.</a:t>
            </a:r>
            <a:endParaRPr lang="en-US" sz="2400" dirty="0"/>
          </a:p>
        </p:txBody>
      </p:sp>
    </p:spTree>
    <p:extLst>
      <p:ext uri="{BB962C8B-B14F-4D97-AF65-F5344CB8AC3E}">
        <p14:creationId xmlns:p14="http://schemas.microsoft.com/office/powerpoint/2010/main" val="109037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2" y="2861733"/>
            <a:ext cx="2289218" cy="2512852"/>
          </a:xfrm>
        </p:spPr>
        <p:txBody>
          <a:bodyPr>
            <a:normAutofit/>
          </a:bodyPr>
          <a:lstStyle/>
          <a:p>
            <a:r>
              <a:rPr lang="en-US" sz="3200" dirty="0" smtClean="0"/>
              <a:t>One teach, one assist</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683359" y="2861733"/>
            <a:ext cx="7399324" cy="2512852"/>
          </a:xfrm>
        </p:spPr>
        <p:txBody>
          <a:bodyPr>
            <a:normAutofit fontScale="92500" lnSpcReduction="20000"/>
          </a:bodyPr>
          <a:lstStyle/>
          <a:p>
            <a:r>
              <a:rPr lang="en-US" dirty="0"/>
              <a:t>An extension of One Teach, One Observe.  One teacher has primary instructional responsibility while the other assists students with their work, monitors behaviors, or corrects assignments.</a:t>
            </a:r>
          </a:p>
          <a:p>
            <a:r>
              <a:rPr lang="en-US" b="1" i="1" u="sng" dirty="0"/>
              <a:t>Example</a:t>
            </a:r>
            <a:r>
              <a:rPr lang="en-US" u="sng" dirty="0"/>
              <a:t>:</a:t>
            </a:r>
            <a:r>
              <a:rPr lang="en-US" dirty="0"/>
              <a:t> While one teacher has the instructional lead, the person assisting can be the “voice” for the students when they don’t understand or are having difficulties</a:t>
            </a:r>
            <a:r>
              <a:rPr lang="en-US" dirty="0" smtClean="0"/>
              <a:t>.</a:t>
            </a:r>
          </a:p>
          <a:p>
            <a:r>
              <a:rPr lang="en-US" dirty="0" smtClean="0">
                <a:hlinkClick r:id="rId2"/>
              </a:rPr>
              <a:t>Video</a:t>
            </a:r>
            <a:endParaRPr lang="en-US" dirty="0"/>
          </a:p>
          <a:p>
            <a:endParaRPr lang="en-US" dirty="0"/>
          </a:p>
        </p:txBody>
      </p:sp>
    </p:spTree>
    <p:extLst>
      <p:ext uri="{BB962C8B-B14F-4D97-AF65-F5344CB8AC3E}">
        <p14:creationId xmlns:p14="http://schemas.microsoft.com/office/powerpoint/2010/main" val="295721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2" y="2861733"/>
            <a:ext cx="2289218" cy="2512852"/>
          </a:xfrm>
        </p:spPr>
        <p:txBody>
          <a:bodyPr>
            <a:normAutofit/>
          </a:bodyPr>
          <a:lstStyle/>
          <a:p>
            <a:r>
              <a:rPr lang="en-US" sz="3200" b="1" dirty="0"/>
              <a:t>One Teach, One Observe</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683359" y="2861733"/>
            <a:ext cx="7399324" cy="2512852"/>
          </a:xfrm>
        </p:spPr>
        <p:txBody>
          <a:bodyPr>
            <a:normAutofit fontScale="85000" lnSpcReduction="10000"/>
          </a:bodyPr>
          <a:lstStyle/>
          <a:p>
            <a:r>
              <a:rPr lang="en-US" dirty="0"/>
              <a:t>One teacher has primary responsibility while the other gathers specific observational information on students or the (instructing) teacher.  The key to this strategy is to focus the observation – where the teacher doing the observation is observing specific behaviors.</a:t>
            </a:r>
          </a:p>
          <a:p>
            <a:r>
              <a:rPr lang="en-US" b="1" u="sng" dirty="0"/>
              <a:t>Example:</a:t>
            </a:r>
            <a:r>
              <a:rPr lang="en-US" dirty="0"/>
              <a:t> One teacher can observe students for their understanding of directions while the other leads</a:t>
            </a:r>
            <a:r>
              <a:rPr lang="en-US" dirty="0" smtClean="0"/>
              <a:t>.</a:t>
            </a:r>
          </a:p>
          <a:p>
            <a:r>
              <a:rPr lang="en-US" dirty="0" smtClean="0">
                <a:hlinkClick r:id="rId2"/>
              </a:rPr>
              <a:t>video</a:t>
            </a:r>
            <a:endParaRPr lang="en-US" dirty="0"/>
          </a:p>
          <a:p>
            <a:endParaRPr lang="en-US" dirty="0"/>
          </a:p>
        </p:txBody>
      </p:sp>
    </p:spTree>
    <p:extLst>
      <p:ext uri="{BB962C8B-B14F-4D97-AF65-F5344CB8AC3E}">
        <p14:creationId xmlns:p14="http://schemas.microsoft.com/office/powerpoint/2010/main" val="1425008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2" y="2861733"/>
            <a:ext cx="2289218" cy="2512852"/>
          </a:xfrm>
        </p:spPr>
        <p:txBody>
          <a:bodyPr>
            <a:normAutofit/>
          </a:bodyPr>
          <a:lstStyle/>
          <a:p>
            <a:r>
              <a:rPr lang="en-US" sz="3200" b="1" dirty="0" smtClean="0"/>
              <a:t>Station teaching</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683359" y="2861733"/>
            <a:ext cx="7399324" cy="2512852"/>
          </a:xfrm>
        </p:spPr>
        <p:txBody>
          <a:bodyPr>
            <a:normAutofit fontScale="70000" lnSpcReduction="20000"/>
          </a:bodyPr>
          <a:lstStyle/>
          <a:p>
            <a:r>
              <a:rPr lang="en-US" sz="2300" dirty="0"/>
              <a:t>The co-teaching pair divides the instructional content into parts – Each teacher instructs one of the groups, groups then rotate or spend a designated amount of time at each station – often an independent station will be used along with the teacher led stations.</a:t>
            </a:r>
          </a:p>
          <a:p>
            <a:r>
              <a:rPr lang="en-US" sz="2300" b="1" i="1" u="sng" dirty="0"/>
              <a:t>Example:</a:t>
            </a:r>
            <a:r>
              <a:rPr lang="en-US" sz="2300" dirty="0"/>
              <a:t> One teacher might lead a station where the students play a money math game and the other teacher could have a mock store where the students purchase items and make change</a:t>
            </a:r>
            <a:r>
              <a:rPr lang="en-US" sz="2300" dirty="0" smtClean="0"/>
              <a:t>.\</a:t>
            </a:r>
          </a:p>
          <a:p>
            <a:r>
              <a:rPr lang="en-US" sz="2300" dirty="0" smtClean="0">
                <a:hlinkClick r:id="rId2"/>
              </a:rPr>
              <a:t>video</a:t>
            </a:r>
            <a:endParaRPr lang="en-US" sz="2300" dirty="0"/>
          </a:p>
          <a:p>
            <a:endParaRPr lang="en-US" dirty="0"/>
          </a:p>
        </p:txBody>
      </p:sp>
    </p:spTree>
    <p:extLst>
      <p:ext uri="{BB962C8B-B14F-4D97-AF65-F5344CB8AC3E}">
        <p14:creationId xmlns:p14="http://schemas.microsoft.com/office/powerpoint/2010/main" val="3443370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2" y="2861733"/>
            <a:ext cx="2289218" cy="2512852"/>
          </a:xfrm>
        </p:spPr>
        <p:txBody>
          <a:bodyPr>
            <a:normAutofit/>
          </a:bodyPr>
          <a:lstStyle/>
          <a:p>
            <a:r>
              <a:rPr lang="en-US" sz="3200" dirty="0" smtClean="0"/>
              <a:t>Parallel teaching</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683359" y="2861733"/>
            <a:ext cx="7399324" cy="2512852"/>
          </a:xfrm>
        </p:spPr>
        <p:txBody>
          <a:bodyPr>
            <a:normAutofit fontScale="85000" lnSpcReduction="10000"/>
          </a:bodyPr>
          <a:lstStyle/>
          <a:p>
            <a:r>
              <a:rPr lang="en-US" dirty="0"/>
              <a:t>Each teacher instructs half the students.  The two teachers are addressing the same instructional material and presenting the material using the same teaching strategy.  The greatest benefit to this approach is the reduction of student to teacher ratio.</a:t>
            </a:r>
          </a:p>
          <a:p>
            <a:r>
              <a:rPr lang="en-US" b="1" i="1" u="sng" dirty="0"/>
              <a:t>Example</a:t>
            </a:r>
            <a:r>
              <a:rPr lang="en-US" dirty="0"/>
              <a:t>: Both teachers are leading a question and answer discussion on specific current events and the impact they have on our economy</a:t>
            </a:r>
            <a:r>
              <a:rPr lang="en-US" dirty="0" smtClean="0"/>
              <a:t>.</a:t>
            </a:r>
          </a:p>
          <a:p>
            <a:r>
              <a:rPr lang="en-US" dirty="0" smtClean="0">
                <a:hlinkClick r:id="rId2"/>
              </a:rPr>
              <a:t>video</a:t>
            </a:r>
            <a:endParaRPr lang="en-US" dirty="0"/>
          </a:p>
        </p:txBody>
      </p:sp>
    </p:spTree>
    <p:extLst>
      <p:ext uri="{BB962C8B-B14F-4D97-AF65-F5344CB8AC3E}">
        <p14:creationId xmlns:p14="http://schemas.microsoft.com/office/powerpoint/2010/main" val="1771411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1" y="2861733"/>
            <a:ext cx="2843009" cy="2512852"/>
          </a:xfrm>
        </p:spPr>
        <p:txBody>
          <a:bodyPr>
            <a:normAutofit/>
          </a:bodyPr>
          <a:lstStyle/>
          <a:p>
            <a:r>
              <a:rPr lang="en-US" sz="3200" dirty="0" smtClean="0"/>
              <a:t>Supplemental teaching</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683359" y="2861733"/>
            <a:ext cx="7399324" cy="2512852"/>
          </a:xfrm>
        </p:spPr>
        <p:txBody>
          <a:bodyPr>
            <a:noAutofit/>
          </a:bodyPr>
          <a:lstStyle/>
          <a:p>
            <a:r>
              <a:rPr lang="en-US" sz="1800" dirty="0"/>
              <a:t>This strategy allows one teacher to work with students at their expected grade level, while the other teacher works with those students who need the information and/or materials retaught, extended or remediated.</a:t>
            </a:r>
          </a:p>
          <a:p>
            <a:r>
              <a:rPr lang="en-US" sz="1800" b="1" i="1" u="sng" dirty="0"/>
              <a:t>Example</a:t>
            </a:r>
            <a:r>
              <a:rPr lang="en-US" sz="1800" u="sng" dirty="0"/>
              <a:t>:</a:t>
            </a:r>
            <a:r>
              <a:rPr lang="en-US" sz="1800" dirty="0"/>
              <a:t> One teacher may work with students who need </a:t>
            </a:r>
            <a:r>
              <a:rPr lang="en-US" sz="1800" dirty="0" err="1"/>
              <a:t>reteaching</a:t>
            </a:r>
            <a:r>
              <a:rPr lang="en-US" sz="1800" dirty="0"/>
              <a:t> of a concept while the other teacher works with the rest of the students on enrichment. </a:t>
            </a:r>
          </a:p>
          <a:p>
            <a:r>
              <a:rPr lang="en-US" sz="1800" dirty="0" smtClean="0">
                <a:hlinkClick r:id="rId2"/>
              </a:rPr>
              <a:t>Video</a:t>
            </a:r>
            <a:endParaRPr lang="en-US" sz="1800" dirty="0"/>
          </a:p>
        </p:txBody>
      </p:sp>
    </p:spTree>
    <p:extLst>
      <p:ext uri="{BB962C8B-B14F-4D97-AF65-F5344CB8AC3E}">
        <p14:creationId xmlns:p14="http://schemas.microsoft.com/office/powerpoint/2010/main" val="209940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is co-teaching</a:t>
            </a:r>
            <a:endParaRPr lang="en-US" sz="4400" dirty="0"/>
          </a:p>
        </p:txBody>
      </p:sp>
      <p:sp>
        <p:nvSpPr>
          <p:cNvPr id="3" name="Content Placeholder 2"/>
          <p:cNvSpPr>
            <a:spLocks noGrp="1"/>
          </p:cNvSpPr>
          <p:nvPr>
            <p:ph sz="quarter" idx="13"/>
          </p:nvPr>
        </p:nvSpPr>
        <p:spPr/>
        <p:txBody>
          <a:bodyPr>
            <a:normAutofit fontScale="92500" lnSpcReduction="20000"/>
          </a:bodyPr>
          <a:lstStyle/>
          <a:p>
            <a:r>
              <a:rPr lang="en-US" sz="3600" dirty="0"/>
              <a:t>Co-teaching in student teaching is defined as: </a:t>
            </a:r>
            <a:r>
              <a:rPr lang="en-US" sz="3600" dirty="0" smtClean="0"/>
              <a:t>Two </a:t>
            </a:r>
            <a:r>
              <a:rPr lang="en-US" sz="3600" dirty="0"/>
              <a:t>teachers (a </a:t>
            </a:r>
            <a:r>
              <a:rPr lang="en-US" sz="3600" dirty="0" smtClean="0"/>
              <a:t>mentor </a:t>
            </a:r>
            <a:r>
              <a:rPr lang="en-US" sz="3600" dirty="0"/>
              <a:t>teacher and a </a:t>
            </a:r>
            <a:r>
              <a:rPr lang="en-US" sz="3600" dirty="0" smtClean="0"/>
              <a:t>student teacher) </a:t>
            </a:r>
            <a:r>
              <a:rPr lang="en-US" sz="3600" dirty="0"/>
              <a:t>working together with groups of students; sharing the planning, organization, delivery and assessment of instruction, as well as the physical </a:t>
            </a:r>
            <a:r>
              <a:rPr lang="en-US" sz="3600" dirty="0" smtClean="0"/>
              <a:t>space, </a:t>
            </a:r>
            <a:r>
              <a:rPr lang="en-US" sz="3600" dirty="0"/>
              <a:t>(Bacharach, Heck &amp; Dank, 2004). </a:t>
            </a:r>
          </a:p>
        </p:txBody>
      </p:sp>
    </p:spTree>
    <p:extLst>
      <p:ext uri="{BB962C8B-B14F-4D97-AF65-F5344CB8AC3E}">
        <p14:creationId xmlns:p14="http://schemas.microsoft.com/office/powerpoint/2010/main" val="163273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1" y="2861733"/>
            <a:ext cx="3190740" cy="2512852"/>
          </a:xfrm>
        </p:spPr>
        <p:txBody>
          <a:bodyPr>
            <a:normAutofit/>
          </a:bodyPr>
          <a:lstStyle/>
          <a:p>
            <a:r>
              <a:rPr lang="en-US" sz="3200" b="1" dirty="0"/>
              <a:t>Alternative (Differentiated</a:t>
            </a:r>
            <a:r>
              <a:rPr lang="en-US" sz="3200" b="1" dirty="0" smtClean="0"/>
              <a:t>) teaching</a:t>
            </a:r>
          </a:p>
          <a:p>
            <a:pPr marL="0" indent="0">
              <a:buNone/>
            </a:pPr>
            <a:r>
              <a:rPr lang="en-US" sz="3200" b="1" i="1" dirty="0" smtClean="0"/>
              <a:t> </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876540" y="2743390"/>
            <a:ext cx="7456867" cy="3361196"/>
          </a:xfrm>
        </p:spPr>
        <p:txBody>
          <a:bodyPr>
            <a:noAutofit/>
          </a:bodyPr>
          <a:lstStyle/>
          <a:p>
            <a:r>
              <a:rPr lang="en-US" sz="1800" dirty="0"/>
              <a:t>Alternative teaching strategies provide two different approaches to teaching the same information.  The learning outcome is the same for all students however the avenue for getting there is different.</a:t>
            </a:r>
          </a:p>
          <a:p>
            <a:r>
              <a:rPr lang="en-US" sz="1800" b="1" i="1" u="sng" dirty="0"/>
              <a:t>Example</a:t>
            </a:r>
            <a:r>
              <a:rPr lang="en-US" sz="1800" u="sng" dirty="0"/>
              <a:t>:</a:t>
            </a:r>
            <a:r>
              <a:rPr lang="en-US" sz="1800" dirty="0"/>
              <a:t> One instructor may lead a group in predicting prior to reading by looking at the cover of the book and the illustrations, etc.  The other instructor accomplishes the same outcome but with his/her group, the students predict by connecting the items pulled out of the bag with the </a:t>
            </a:r>
            <a:r>
              <a:rPr lang="en-US" sz="1800" dirty="0" smtClean="0"/>
              <a:t>story.</a:t>
            </a:r>
          </a:p>
          <a:p>
            <a:r>
              <a:rPr lang="en-US" sz="1800" dirty="0"/>
              <a:t> </a:t>
            </a:r>
            <a:r>
              <a:rPr lang="en-US" sz="1800" dirty="0" smtClean="0">
                <a:hlinkClick r:id="rId2"/>
              </a:rPr>
              <a:t>Video</a:t>
            </a:r>
            <a:endParaRPr lang="en-US" sz="1800" dirty="0"/>
          </a:p>
          <a:p>
            <a:endParaRPr lang="en-US" sz="1800" dirty="0"/>
          </a:p>
        </p:txBody>
      </p:sp>
    </p:spTree>
    <p:extLst>
      <p:ext uri="{BB962C8B-B14F-4D97-AF65-F5344CB8AC3E}">
        <p14:creationId xmlns:p14="http://schemas.microsoft.com/office/powerpoint/2010/main" val="100158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Strategies</a:t>
            </a:r>
          </a:p>
        </p:txBody>
      </p:sp>
      <p:sp>
        <p:nvSpPr>
          <p:cNvPr id="3" name="Text Placeholder 2"/>
          <p:cNvSpPr>
            <a:spLocks noGrp="1"/>
          </p:cNvSpPr>
          <p:nvPr>
            <p:ph type="body" idx="1"/>
          </p:nvPr>
        </p:nvSpPr>
        <p:spPr/>
        <p:txBody>
          <a:bodyPr/>
          <a:lstStyle/>
          <a:p>
            <a:r>
              <a:rPr lang="en-US" dirty="0" smtClean="0"/>
              <a:t>strategy</a:t>
            </a:r>
            <a:endParaRPr lang="en-US" dirty="0"/>
          </a:p>
        </p:txBody>
      </p:sp>
      <p:sp>
        <p:nvSpPr>
          <p:cNvPr id="4" name="Content Placeholder 3"/>
          <p:cNvSpPr>
            <a:spLocks noGrp="1"/>
          </p:cNvSpPr>
          <p:nvPr>
            <p:ph sz="quarter" idx="13"/>
          </p:nvPr>
        </p:nvSpPr>
        <p:spPr>
          <a:xfrm>
            <a:off x="685801" y="2861733"/>
            <a:ext cx="3190740" cy="2512852"/>
          </a:xfrm>
        </p:spPr>
        <p:txBody>
          <a:bodyPr>
            <a:normAutofit/>
          </a:bodyPr>
          <a:lstStyle/>
          <a:p>
            <a:r>
              <a:rPr lang="en-US" sz="3200" b="1" dirty="0" smtClean="0"/>
              <a:t>Team teaching</a:t>
            </a:r>
          </a:p>
          <a:p>
            <a:pPr marL="0" indent="0">
              <a:buNone/>
            </a:pPr>
            <a:r>
              <a:rPr lang="en-US" sz="3200" b="1" i="1" dirty="0" smtClean="0"/>
              <a:t> </a:t>
            </a:r>
            <a:endParaRPr lang="en-US" sz="3200" dirty="0"/>
          </a:p>
        </p:txBody>
      </p:sp>
      <p:sp>
        <p:nvSpPr>
          <p:cNvPr id="5" name="Text Placeholder 4"/>
          <p:cNvSpPr>
            <a:spLocks noGrp="1"/>
          </p:cNvSpPr>
          <p:nvPr>
            <p:ph type="body" sz="quarter" idx="3"/>
          </p:nvPr>
        </p:nvSpPr>
        <p:spPr/>
        <p:txBody>
          <a:bodyPr/>
          <a:lstStyle/>
          <a:p>
            <a:r>
              <a:rPr lang="en-US" dirty="0" smtClean="0"/>
              <a:t>Definition/example</a:t>
            </a:r>
            <a:endParaRPr lang="en-US" dirty="0"/>
          </a:p>
        </p:txBody>
      </p:sp>
      <p:sp>
        <p:nvSpPr>
          <p:cNvPr id="6" name="Content Placeholder 5"/>
          <p:cNvSpPr>
            <a:spLocks noGrp="1"/>
          </p:cNvSpPr>
          <p:nvPr>
            <p:ph sz="quarter" idx="14"/>
          </p:nvPr>
        </p:nvSpPr>
        <p:spPr>
          <a:xfrm>
            <a:off x="3876540" y="2743390"/>
            <a:ext cx="7456867" cy="3361196"/>
          </a:xfrm>
        </p:spPr>
        <p:txBody>
          <a:bodyPr>
            <a:noAutofit/>
          </a:bodyPr>
          <a:lstStyle/>
          <a:p>
            <a:r>
              <a:rPr lang="en-US" sz="1800" dirty="0"/>
              <a:t>Well planned, team taught lessons, exhibit an invisible flow of instruction with no prescribed division of authority.  Using a team teaching strategy, both teachers are actively involved in the lesson.  From a students’ perspective, there is no clearly defined leader – as both teachers share the instruction, are free to interject information, and available to assist students and answer questions.</a:t>
            </a:r>
          </a:p>
          <a:p>
            <a:r>
              <a:rPr lang="en-US" sz="1800" b="1" i="1" u="sng" dirty="0"/>
              <a:t>Example:</a:t>
            </a:r>
            <a:r>
              <a:rPr lang="en-US" sz="1800" dirty="0"/>
              <a:t> Both instructors can share the reading of a story or text so that the students are hearing two voices</a:t>
            </a:r>
            <a:r>
              <a:rPr lang="en-US" sz="1800" dirty="0" smtClean="0"/>
              <a:t>.</a:t>
            </a:r>
          </a:p>
          <a:p>
            <a:r>
              <a:rPr lang="en-US" sz="1800" dirty="0" smtClean="0">
                <a:hlinkClick r:id="rId2"/>
              </a:rPr>
              <a:t>video</a:t>
            </a:r>
            <a:endParaRPr lang="en-US" sz="1800" dirty="0"/>
          </a:p>
        </p:txBody>
      </p:sp>
    </p:spTree>
    <p:extLst>
      <p:ext uri="{BB962C8B-B14F-4D97-AF65-F5344CB8AC3E}">
        <p14:creationId xmlns:p14="http://schemas.microsoft.com/office/powerpoint/2010/main" val="928646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Co-teaching: what it is and what it is not</a:t>
            </a:r>
            <a:endParaRPr lang="en-US" sz="3600" dirty="0"/>
          </a:p>
        </p:txBody>
      </p:sp>
      <p:sp>
        <p:nvSpPr>
          <p:cNvPr id="3" name="Content Placeholder 2"/>
          <p:cNvSpPr>
            <a:spLocks noGrp="1"/>
          </p:cNvSpPr>
          <p:nvPr>
            <p:ph sz="quarter" idx="13"/>
          </p:nvPr>
        </p:nvSpPr>
        <p:spPr/>
        <p:txBody>
          <a:bodyPr>
            <a:normAutofit fontScale="77500" lnSpcReduction="20000"/>
          </a:bodyPr>
          <a:lstStyle/>
          <a:p>
            <a:pPr marL="0" indent="0">
              <a:buNone/>
            </a:pPr>
            <a:r>
              <a:rPr lang="en-US" sz="3000" dirty="0"/>
              <a:t>Co-teaching is NOT:</a:t>
            </a:r>
          </a:p>
          <a:p>
            <a:pPr lvl="0" fontAlgn="base"/>
            <a:r>
              <a:rPr lang="en-US" sz="1900" dirty="0"/>
              <a:t>One person teaching one subject followed by another who teaches a different subject</a:t>
            </a:r>
          </a:p>
          <a:p>
            <a:pPr lvl="0" fontAlgn="base"/>
            <a:r>
              <a:rPr lang="en-US" sz="1900" dirty="0"/>
              <a:t>One person teaching one subject while another person prepares instructional materials at the Xerox machine or corrects student papers in the teachers’ lounge</a:t>
            </a:r>
          </a:p>
          <a:p>
            <a:pPr lvl="0" fontAlgn="base"/>
            <a:r>
              <a:rPr lang="en-US" sz="1900" dirty="0"/>
              <a:t>One person teaching while the other sits and watches</a:t>
            </a:r>
          </a:p>
          <a:p>
            <a:pPr lvl="0" fontAlgn="base"/>
            <a:r>
              <a:rPr lang="en-US" sz="1900" dirty="0"/>
              <a:t>One person’s ideas prevailing regarding what will be taught and how it will be taught</a:t>
            </a:r>
          </a:p>
          <a:p>
            <a:pPr lvl="0" fontAlgn="base"/>
            <a:r>
              <a:rPr lang="en-US" sz="1900" dirty="0"/>
              <a:t>One person simply assigned to act as a tutor.</a:t>
            </a:r>
          </a:p>
        </p:txBody>
      </p:sp>
      <p:sp>
        <p:nvSpPr>
          <p:cNvPr id="4" name="Content Placeholder 3"/>
          <p:cNvSpPr>
            <a:spLocks noGrp="1"/>
          </p:cNvSpPr>
          <p:nvPr>
            <p:ph sz="quarter" idx="14"/>
          </p:nvPr>
        </p:nvSpPr>
        <p:spPr/>
        <p:txBody>
          <a:bodyPr>
            <a:normAutofit fontScale="77500" lnSpcReduction="20000"/>
          </a:bodyPr>
          <a:lstStyle/>
          <a:p>
            <a:pPr marL="0" indent="0">
              <a:buNone/>
            </a:pPr>
            <a:r>
              <a:rPr lang="en-US" sz="3000" dirty="0" smtClean="0"/>
              <a:t>Co-teaching IS:</a:t>
            </a:r>
          </a:p>
          <a:p>
            <a:r>
              <a:rPr lang="en-US" sz="1900" dirty="0" smtClean="0"/>
              <a:t>Two teachers (mentor teacher and student teacher) sharing the responsibilities of teaching students and leading them to success.</a:t>
            </a:r>
            <a:endParaRPr lang="en-US" dirty="0" smtClean="0"/>
          </a:p>
          <a:p>
            <a:r>
              <a:rPr lang="en-US" sz="2000" dirty="0" smtClean="0"/>
              <a:t>Two teachers sharing an </a:t>
            </a:r>
            <a:r>
              <a:rPr lang="en-US" sz="2000" dirty="0"/>
              <a:t>opportunity to incorporate co-teaching pedagogy, grouping students in ways that are not possible with just one </a:t>
            </a:r>
            <a:r>
              <a:rPr lang="en-US" sz="2000" dirty="0" smtClean="0"/>
              <a:t>teacher.</a:t>
            </a:r>
          </a:p>
          <a:p>
            <a:r>
              <a:rPr lang="en-US" sz="2000" dirty="0" smtClean="0"/>
              <a:t>Two teachers actively </a:t>
            </a:r>
            <a:r>
              <a:rPr lang="en-US" sz="2000" dirty="0"/>
              <a:t>engaged in the classroom, and enhances the quality of learning for P-12 students.</a:t>
            </a:r>
          </a:p>
          <a:p>
            <a:endParaRPr lang="en-US" sz="1900" dirty="0" smtClean="0"/>
          </a:p>
        </p:txBody>
      </p:sp>
    </p:spTree>
    <p:extLst>
      <p:ext uri="{BB962C8B-B14F-4D97-AF65-F5344CB8AC3E}">
        <p14:creationId xmlns:p14="http://schemas.microsoft.com/office/powerpoint/2010/main" val="128169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15910"/>
            <a:ext cx="10396882" cy="1721855"/>
          </a:xfrm>
        </p:spPr>
        <p:txBody>
          <a:bodyPr>
            <a:normAutofit/>
          </a:bodyPr>
          <a:lstStyle/>
          <a:p>
            <a:r>
              <a:rPr lang="en-US" sz="3600" b="1" dirty="0"/>
              <a:t>The Co-Teaching Model vs. the Traditional Model of Student Teaching</a:t>
            </a:r>
            <a:endParaRPr lang="en-US" sz="3600" dirty="0"/>
          </a:p>
        </p:txBody>
      </p:sp>
      <p:sp>
        <p:nvSpPr>
          <p:cNvPr id="3" name="Content Placeholder 2"/>
          <p:cNvSpPr>
            <a:spLocks noGrp="1"/>
          </p:cNvSpPr>
          <p:nvPr>
            <p:ph sz="quarter" idx="13"/>
          </p:nvPr>
        </p:nvSpPr>
        <p:spPr/>
        <p:txBody>
          <a:bodyPr>
            <a:noAutofit/>
          </a:bodyPr>
          <a:lstStyle/>
          <a:p>
            <a:r>
              <a:rPr lang="en-US" sz="1600" dirty="0"/>
              <a:t>In co-teaching, the pair </a:t>
            </a:r>
            <a:r>
              <a:rPr lang="en-US" sz="1600" dirty="0" smtClean="0"/>
              <a:t>( mentor teacher and student teacher) </a:t>
            </a:r>
            <a:r>
              <a:rPr lang="en-US" sz="1600" dirty="0"/>
              <a:t>is encouraged to co-plan and quickly incorporate the co-teaching strategies in their practice, providing more opportunities for the </a:t>
            </a:r>
            <a:r>
              <a:rPr lang="en-US" sz="1600" dirty="0" smtClean="0"/>
              <a:t>students </a:t>
            </a:r>
            <a:r>
              <a:rPr lang="en-US" sz="1600" dirty="0"/>
              <a:t>to engage with both adults in the classroom.  The mentor teacher remains engaged, using the strategies to support student learning and engagement. The co-teaching pair collaborates throughout the experience, with leadership in responsibility and decision-making shifting over time to the </a:t>
            </a:r>
            <a:r>
              <a:rPr lang="en-US" sz="1600" dirty="0" smtClean="0"/>
              <a:t>student teacher. Ultimately, the student teacher </a:t>
            </a:r>
            <a:r>
              <a:rPr lang="en-US" sz="1600" dirty="0"/>
              <a:t>assumes leadership in all aspects of the classroom, including directing the activities of the </a:t>
            </a:r>
            <a:r>
              <a:rPr lang="en-US" sz="1600" dirty="0" smtClean="0"/>
              <a:t>mentor teacher </a:t>
            </a:r>
            <a:r>
              <a:rPr lang="en-US" sz="1600" dirty="0"/>
              <a:t>and other adults working with the students, for a pre-determined amount of time. It is important that the </a:t>
            </a:r>
            <a:r>
              <a:rPr lang="en-US" sz="1600" dirty="0" smtClean="0"/>
              <a:t>student teacher </a:t>
            </a:r>
            <a:r>
              <a:rPr lang="en-US" sz="1600" dirty="0"/>
              <a:t>does have opportunities to solo teach too, but the goal is to co-teach once the </a:t>
            </a:r>
            <a:r>
              <a:rPr lang="en-US" sz="1600" dirty="0" smtClean="0"/>
              <a:t>student teacher </a:t>
            </a:r>
            <a:r>
              <a:rPr lang="en-US" sz="1600" dirty="0"/>
              <a:t>has established classroom leadership skills and students interact with both adults as their teachers. </a:t>
            </a:r>
          </a:p>
          <a:p>
            <a:r>
              <a:rPr lang="en-US" sz="1600" dirty="0"/>
              <a:t>In a traditional student-teaching model, a </a:t>
            </a:r>
            <a:r>
              <a:rPr lang="en-US" sz="1600" dirty="0" smtClean="0"/>
              <a:t>student teacher </a:t>
            </a:r>
            <a:r>
              <a:rPr lang="en-US" sz="1600" dirty="0"/>
              <a:t>often observes the </a:t>
            </a:r>
            <a:r>
              <a:rPr lang="en-US" sz="1600" dirty="0" smtClean="0"/>
              <a:t>mentor </a:t>
            </a:r>
            <a:r>
              <a:rPr lang="en-US" sz="1600" dirty="0"/>
              <a:t>teacher for an extended amount of time.  Little by little, the </a:t>
            </a:r>
            <a:r>
              <a:rPr lang="en-US" sz="1600" dirty="0" smtClean="0"/>
              <a:t>student teacher takes </a:t>
            </a:r>
            <a:r>
              <a:rPr lang="en-US" sz="1600" dirty="0"/>
              <a:t>on more responsibility, eventually “solo” teaching by planning instruction, assessing student work, and managing classroom routines. Historically, the </a:t>
            </a:r>
            <a:r>
              <a:rPr lang="en-US" sz="1600" dirty="0" smtClean="0"/>
              <a:t>mentor </a:t>
            </a:r>
            <a:r>
              <a:rPr lang="en-US" sz="1600" dirty="0"/>
              <a:t>teacher does not use co-teaching strategies to teach with the candidate in the traditional model.</a:t>
            </a:r>
          </a:p>
        </p:txBody>
      </p:sp>
    </p:spTree>
    <p:extLst>
      <p:ext uri="{BB962C8B-B14F-4D97-AF65-F5344CB8AC3E}">
        <p14:creationId xmlns:p14="http://schemas.microsoft.com/office/powerpoint/2010/main" val="2010627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396882" cy="1837765"/>
          </a:xfrm>
        </p:spPr>
        <p:txBody>
          <a:bodyPr>
            <a:normAutofit/>
          </a:bodyPr>
          <a:lstStyle/>
          <a:p>
            <a:r>
              <a:rPr lang="en-US" b="1" dirty="0"/>
              <a:t/>
            </a:r>
            <a:br>
              <a:rPr lang="en-US" b="1" dirty="0"/>
            </a:br>
            <a:r>
              <a:rPr lang="en-US" sz="3600" b="1" dirty="0" smtClean="0"/>
              <a:t>Co- </a:t>
            </a:r>
            <a:r>
              <a:rPr lang="en-US" sz="3600" b="1" dirty="0"/>
              <a:t>Teaching Model vs. Traditional Model of Student Teaching </a:t>
            </a:r>
            <a:r>
              <a:rPr lang="en-US" sz="3600" b="1" dirty="0" smtClean="0"/>
              <a:t>Activity</a:t>
            </a:r>
            <a:endParaRPr lang="en-US" sz="3600" dirty="0"/>
          </a:p>
        </p:txBody>
      </p:sp>
      <p:sp>
        <p:nvSpPr>
          <p:cNvPr id="3" name="Content Placeholder 2"/>
          <p:cNvSpPr>
            <a:spLocks noGrp="1"/>
          </p:cNvSpPr>
          <p:nvPr>
            <p:ph sz="quarter" idx="13"/>
          </p:nvPr>
        </p:nvSpPr>
        <p:spPr/>
        <p:txBody>
          <a:bodyPr/>
          <a:lstStyle/>
          <a:p>
            <a:pPr marL="0" indent="0">
              <a:buNone/>
            </a:pPr>
            <a:r>
              <a:rPr lang="en-US" sz="2000" dirty="0"/>
              <a:t>Identify the statement as either the Co-Teaching Model or the Traditional Model of Student Teaching</a:t>
            </a:r>
            <a:r>
              <a:rPr lang="en-US" sz="2000" dirty="0" smtClean="0"/>
              <a:t>.</a:t>
            </a:r>
            <a:endParaRPr lang="en-US" sz="2000" dirty="0"/>
          </a:p>
          <a:p>
            <a:pPr marL="0" indent="0">
              <a:buNone/>
            </a:pPr>
            <a:r>
              <a:rPr lang="en-US" dirty="0" smtClean="0"/>
              <a:t>1. Ultimately</a:t>
            </a:r>
            <a:r>
              <a:rPr lang="en-US" dirty="0"/>
              <a:t>, </a:t>
            </a:r>
            <a:r>
              <a:rPr lang="en-US" dirty="0" smtClean="0"/>
              <a:t>student teachers </a:t>
            </a:r>
            <a:r>
              <a:rPr lang="en-US" dirty="0"/>
              <a:t>become fully responsible for the classroom, but </a:t>
            </a:r>
            <a:r>
              <a:rPr lang="en-US" dirty="0" smtClean="0"/>
              <a:t>mentor teachers remain actively engaged as co-teachers.</a:t>
            </a:r>
          </a:p>
          <a:p>
            <a:pPr marL="0" indent="0">
              <a:buNone/>
            </a:pPr>
            <a:r>
              <a:rPr lang="en-US" sz="2000" u="sng" dirty="0" smtClean="0">
                <a:solidFill>
                  <a:srgbClr val="FF0000"/>
                </a:solidFill>
                <a:latin typeface="Arial" panose="020B0604020202020204" pitchFamily="34" charset="0"/>
                <a:ea typeface="Times New Roman" panose="02020603050405020304" pitchFamily="18" charset="0"/>
              </a:rPr>
              <a:t>Co-Teaching Model</a:t>
            </a:r>
          </a:p>
          <a:p>
            <a:pPr marL="0" indent="0">
              <a:buNone/>
            </a:pPr>
            <a:r>
              <a:rPr lang="en-US" dirty="0" smtClean="0"/>
              <a:t>2</a:t>
            </a:r>
            <a:r>
              <a:rPr lang="en-US" dirty="0"/>
              <a:t>. </a:t>
            </a:r>
            <a:r>
              <a:rPr lang="en-US" dirty="0" smtClean="0"/>
              <a:t>mentor teachers </a:t>
            </a:r>
            <a:r>
              <a:rPr lang="en-US" dirty="0"/>
              <a:t>observe a great deal, often from a stationary </a:t>
            </a:r>
            <a:r>
              <a:rPr lang="en-US" dirty="0" smtClean="0"/>
              <a:t>position.</a:t>
            </a:r>
            <a:endParaRPr lang="en-US" sz="2000" u="sng" dirty="0" smtClean="0">
              <a:solidFill>
                <a:srgbClr val="FF0000"/>
              </a:solidFill>
              <a:latin typeface="Arial" panose="020B0604020202020204" pitchFamily="34" charset="0"/>
              <a:ea typeface="Times New Roman" panose="02020603050405020304" pitchFamily="18" charset="0"/>
            </a:endParaRPr>
          </a:p>
          <a:p>
            <a:pPr marL="0" indent="0">
              <a:buNone/>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FF0000"/>
                </a:solidFill>
                <a:latin typeface="Arial" panose="020B0604020202020204" pitchFamily="34" charset="0"/>
                <a:ea typeface="Times New Roman" panose="02020603050405020304" pitchFamily="18" charset="0"/>
              </a:rPr>
              <a:t>Traditional Model</a:t>
            </a:r>
            <a:endParaRPr lang="en-US" u="sng" dirty="0">
              <a:solidFill>
                <a:srgbClr val="FF0000"/>
              </a:solidFill>
              <a:effectLst/>
              <a:latin typeface="Arial" panose="020B0604020202020204" pitchFamily="34" charset="0"/>
              <a:ea typeface="Times New Roman" panose="02020603050405020304" pitchFamily="18" charset="0"/>
            </a:endParaRPr>
          </a:p>
          <a:p>
            <a:pPr marL="0" indent="0">
              <a:buNone/>
            </a:pPr>
            <a:endParaRPr lang="en-US" sz="2000" u="sng" dirty="0" smtClean="0">
              <a:solidFill>
                <a:srgbClr val="FF0000"/>
              </a:solidFill>
              <a:latin typeface="Arial" panose="020B0604020202020204" pitchFamily="34" charset="0"/>
              <a:ea typeface="Times New Roman" panose="02020603050405020304" pitchFamily="18" charset="0"/>
            </a:endParaRPr>
          </a:p>
          <a:p>
            <a:pPr marL="0" indent="0">
              <a:buNone/>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6025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87976" y="167426"/>
            <a:ext cx="10394707" cy="5245796"/>
          </a:xfrm>
        </p:spPr>
        <p:txBody>
          <a:bodyPr/>
          <a:lstStyle/>
          <a:p>
            <a:pPr marL="0" indent="0">
              <a:buNone/>
            </a:pPr>
            <a:r>
              <a:rPr lang="en-US" dirty="0" smtClean="0"/>
              <a:t>3</a:t>
            </a:r>
            <a:r>
              <a:rPr lang="en-US" dirty="0"/>
              <a:t>. </a:t>
            </a:r>
            <a:r>
              <a:rPr lang="en-US" dirty="0" smtClean="0"/>
              <a:t>mentor teachers </a:t>
            </a:r>
            <a:r>
              <a:rPr lang="en-US" dirty="0"/>
              <a:t>partner with their </a:t>
            </a:r>
            <a:r>
              <a:rPr lang="en-US" dirty="0" smtClean="0"/>
              <a:t>student teachers </a:t>
            </a:r>
            <a:r>
              <a:rPr lang="en-US" dirty="0"/>
              <a:t>instead of 'handing over' responsibility. </a:t>
            </a:r>
          </a:p>
          <a:p>
            <a:pPr marL="0" indent="0">
              <a:buNone/>
            </a:pPr>
            <a:r>
              <a:rPr lang="en-US" dirty="0">
                <a:solidFill>
                  <a:srgbClr val="FF0000"/>
                </a:solidFill>
                <a:latin typeface="Arial" panose="020B0604020202020204" pitchFamily="34" charset="0"/>
                <a:ea typeface="Times New Roman" panose="02020603050405020304" pitchFamily="18" charset="0"/>
              </a:rPr>
              <a:t>Co-Teaching </a:t>
            </a:r>
            <a:r>
              <a:rPr lang="en-US" dirty="0" smtClean="0">
                <a:solidFill>
                  <a:srgbClr val="FF0000"/>
                </a:solidFill>
                <a:latin typeface="Arial" panose="020B0604020202020204" pitchFamily="34" charset="0"/>
                <a:ea typeface="Times New Roman" panose="02020603050405020304" pitchFamily="18" charset="0"/>
              </a:rPr>
              <a:t>Model</a:t>
            </a:r>
          </a:p>
          <a:p>
            <a:pPr marL="0" indent="0">
              <a:buNone/>
            </a:pPr>
            <a:r>
              <a:rPr lang="en-US" dirty="0"/>
              <a:t>4. </a:t>
            </a:r>
            <a:r>
              <a:rPr lang="en-US" dirty="0" smtClean="0"/>
              <a:t>student teachers </a:t>
            </a:r>
            <a:r>
              <a:rPr lang="en-US" dirty="0"/>
              <a:t>assume the lead role, managing the classroom and planning instruction using </a:t>
            </a:r>
            <a:r>
              <a:rPr lang="en-US" dirty="0" smtClean="0"/>
              <a:t>co-teaching.</a:t>
            </a:r>
          </a:p>
          <a:p>
            <a:pPr marL="0" indent="0">
              <a:buNone/>
            </a:pPr>
            <a:r>
              <a:rPr lang="en-US" u="sng" dirty="0">
                <a:solidFill>
                  <a:srgbClr val="FF0000"/>
                </a:solidFill>
                <a:latin typeface="Arial" panose="020B0604020202020204" pitchFamily="34" charset="0"/>
                <a:ea typeface="Times New Roman" panose="02020603050405020304" pitchFamily="18" charset="0"/>
              </a:rPr>
              <a:t>Co-Teaching Model </a:t>
            </a:r>
            <a:endParaRPr lang="en-US" u="sng" dirty="0" smtClean="0">
              <a:solidFill>
                <a:srgbClr val="FF0000"/>
              </a:solidFill>
              <a:latin typeface="Arial" panose="020B0604020202020204" pitchFamily="34" charset="0"/>
              <a:ea typeface="Times New Roman" panose="02020603050405020304" pitchFamily="18" charset="0"/>
            </a:endParaRPr>
          </a:p>
          <a:p>
            <a:pPr marL="0" indent="0">
              <a:buNone/>
            </a:pPr>
            <a:r>
              <a:rPr lang="en-US" dirty="0"/>
              <a:t>5.  Pairs collaboratively plan for instruction and </a:t>
            </a:r>
            <a:r>
              <a:rPr lang="en-US" dirty="0" smtClean="0"/>
              <a:t>evaluation.</a:t>
            </a:r>
          </a:p>
          <a:p>
            <a:pPr marL="0" indent="0">
              <a:buNone/>
            </a:pPr>
            <a:r>
              <a:rPr lang="en-US" u="sng" dirty="0">
                <a:solidFill>
                  <a:srgbClr val="FF0000"/>
                </a:solidFill>
                <a:latin typeface="Arial" panose="020B0604020202020204" pitchFamily="34" charset="0"/>
                <a:ea typeface="Times New Roman" panose="02020603050405020304" pitchFamily="18" charset="0"/>
              </a:rPr>
              <a:t>Co-Teaching </a:t>
            </a:r>
            <a:r>
              <a:rPr lang="en-US" u="sng" dirty="0" smtClean="0">
                <a:solidFill>
                  <a:srgbClr val="FF0000"/>
                </a:solidFill>
                <a:latin typeface="Arial" panose="020B0604020202020204" pitchFamily="34" charset="0"/>
                <a:ea typeface="Times New Roman" panose="02020603050405020304" pitchFamily="18" charset="0"/>
              </a:rPr>
              <a:t>Model</a:t>
            </a:r>
          </a:p>
          <a:p>
            <a:pPr marL="0" indent="0">
              <a:buNone/>
            </a:pPr>
            <a:r>
              <a:rPr lang="en-US" dirty="0"/>
              <a:t>6.  </a:t>
            </a:r>
            <a:r>
              <a:rPr lang="en-US" dirty="0" smtClean="0"/>
              <a:t>student teachers </a:t>
            </a:r>
            <a:r>
              <a:rPr lang="en-US" dirty="0"/>
              <a:t>take over a variety of tasks or portions of lessons after weeks of observing. </a:t>
            </a:r>
            <a:endParaRPr lang="en-US" dirty="0" smtClean="0"/>
          </a:p>
          <a:p>
            <a:pPr marL="0" indent="0">
              <a:buNone/>
            </a:pPr>
            <a:r>
              <a:rPr lang="en-US" u="sng" dirty="0">
                <a:solidFill>
                  <a:srgbClr val="FF0000"/>
                </a:solidFill>
                <a:latin typeface="Arial" panose="020B0604020202020204" pitchFamily="34" charset="0"/>
                <a:ea typeface="Times New Roman" panose="02020603050405020304" pitchFamily="18" charset="0"/>
              </a:rPr>
              <a:t>Traditional Model</a:t>
            </a:r>
            <a:endParaRPr 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25361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800" y="0"/>
            <a:ext cx="10394707" cy="5374585"/>
          </a:xfrm>
        </p:spPr>
        <p:txBody>
          <a:bodyPr>
            <a:normAutofit/>
          </a:bodyPr>
          <a:lstStyle/>
          <a:p>
            <a:pPr marL="0" indent="0">
              <a:buNone/>
            </a:pPr>
            <a:r>
              <a:rPr lang="en-US" dirty="0"/>
              <a:t>7.  At some point, the </a:t>
            </a:r>
            <a:r>
              <a:rPr lang="en-US" dirty="0" smtClean="0"/>
              <a:t>mentor teacher </a:t>
            </a:r>
            <a:r>
              <a:rPr lang="en-US" dirty="0"/>
              <a:t>hands over all responsibilities to the </a:t>
            </a:r>
            <a:r>
              <a:rPr lang="en-US" dirty="0" smtClean="0"/>
              <a:t>student teacher </a:t>
            </a:r>
            <a:r>
              <a:rPr lang="en-US" dirty="0"/>
              <a:t>who becomes fully in charge (solo) for meeting the needs of all </a:t>
            </a:r>
            <a:r>
              <a:rPr lang="en-US" dirty="0" smtClean="0"/>
              <a:t>students.</a:t>
            </a:r>
          </a:p>
          <a:p>
            <a:pPr marL="0" indent="0">
              <a:buNone/>
            </a:pPr>
            <a:r>
              <a:rPr lang="en-US" u="sng" dirty="0">
                <a:solidFill>
                  <a:srgbClr val="FF0000"/>
                </a:solidFill>
                <a:latin typeface="Arial" panose="020B0604020202020204" pitchFamily="34" charset="0"/>
                <a:ea typeface="Times New Roman" panose="02020603050405020304" pitchFamily="18" charset="0"/>
              </a:rPr>
              <a:t>Traditional </a:t>
            </a:r>
            <a:r>
              <a:rPr lang="en-US" u="sng" dirty="0" smtClean="0">
                <a:solidFill>
                  <a:srgbClr val="FF0000"/>
                </a:solidFill>
                <a:latin typeface="Arial" panose="020B0604020202020204" pitchFamily="34" charset="0"/>
                <a:ea typeface="Times New Roman" panose="02020603050405020304" pitchFamily="18" charset="0"/>
              </a:rPr>
              <a:t>Model</a:t>
            </a:r>
          </a:p>
          <a:p>
            <a:pPr marL="0" indent="0">
              <a:buNone/>
            </a:pPr>
            <a:r>
              <a:rPr lang="en-US" dirty="0"/>
              <a:t>8.  One person planning in isolation, giving the instructional plan to the other to teach as </a:t>
            </a:r>
            <a:r>
              <a:rPr lang="en-US" dirty="0" smtClean="0"/>
              <a:t>directed.</a:t>
            </a:r>
          </a:p>
          <a:p>
            <a:pPr marL="0" indent="0">
              <a:buNone/>
            </a:pPr>
            <a:r>
              <a:rPr lang="en-US" u="sng" dirty="0">
                <a:solidFill>
                  <a:srgbClr val="FF0000"/>
                </a:solidFill>
                <a:latin typeface="Arial" panose="020B0604020202020204" pitchFamily="34" charset="0"/>
                <a:ea typeface="Times New Roman" panose="02020603050405020304" pitchFamily="18" charset="0"/>
              </a:rPr>
              <a:t>Traditional </a:t>
            </a:r>
            <a:r>
              <a:rPr lang="en-US" u="sng" dirty="0" smtClean="0">
                <a:solidFill>
                  <a:srgbClr val="FF0000"/>
                </a:solidFill>
                <a:latin typeface="Arial" panose="020B0604020202020204" pitchFamily="34" charset="0"/>
                <a:ea typeface="Times New Roman" panose="02020603050405020304" pitchFamily="18" charset="0"/>
              </a:rPr>
              <a:t>Model</a:t>
            </a:r>
          </a:p>
          <a:p>
            <a:pPr marL="0" indent="0">
              <a:buNone/>
            </a:pPr>
            <a:r>
              <a:rPr lang="en-US" dirty="0" smtClean="0"/>
              <a:t>9. student teacher </a:t>
            </a:r>
            <a:r>
              <a:rPr lang="en-US" dirty="0"/>
              <a:t>and </a:t>
            </a:r>
            <a:r>
              <a:rPr lang="en-US" dirty="0" smtClean="0"/>
              <a:t>mentor teacher </a:t>
            </a:r>
            <a:r>
              <a:rPr lang="en-US" dirty="0"/>
              <a:t>share ideas regarding what will be taught and how it will be taught and plan ways of sharing teaching responsibilities. </a:t>
            </a:r>
            <a:endParaRPr lang="en-US" dirty="0" smtClean="0"/>
          </a:p>
          <a:p>
            <a:pPr marL="0" indent="0">
              <a:buNone/>
            </a:pPr>
            <a:r>
              <a:rPr lang="en-US" u="sng" dirty="0">
                <a:solidFill>
                  <a:srgbClr val="FF0000"/>
                </a:solidFill>
                <a:latin typeface="Arial" panose="020B0604020202020204" pitchFamily="34" charset="0"/>
                <a:ea typeface="Times New Roman" panose="02020603050405020304" pitchFamily="18" charset="0"/>
              </a:rPr>
              <a:t>Co-Teaching </a:t>
            </a:r>
            <a:r>
              <a:rPr lang="en-US" u="sng" dirty="0" smtClean="0">
                <a:solidFill>
                  <a:srgbClr val="FF0000"/>
                </a:solidFill>
                <a:latin typeface="Arial" panose="020B0604020202020204" pitchFamily="34" charset="0"/>
                <a:ea typeface="Times New Roman" panose="02020603050405020304" pitchFamily="18" charset="0"/>
              </a:rPr>
              <a:t>Model</a:t>
            </a:r>
          </a:p>
          <a:p>
            <a:pPr marL="0" indent="0">
              <a:buNone/>
            </a:pPr>
            <a:r>
              <a:rPr lang="en-US" dirty="0"/>
              <a:t>10. The </a:t>
            </a:r>
            <a:r>
              <a:rPr lang="en-US" dirty="0" smtClean="0"/>
              <a:t>student teacher </a:t>
            </a:r>
            <a:r>
              <a:rPr lang="en-US" dirty="0"/>
              <a:t>has opportunities to solo teach, but most instruction is shared</a:t>
            </a:r>
            <a:r>
              <a:rPr lang="en-US" dirty="0" smtClean="0"/>
              <a:t>.</a:t>
            </a:r>
          </a:p>
          <a:p>
            <a:pPr marL="0" indent="0">
              <a:buNone/>
            </a:pPr>
            <a:r>
              <a:rPr lang="en-US" u="sng" dirty="0">
                <a:solidFill>
                  <a:srgbClr val="FF0000"/>
                </a:solidFill>
                <a:latin typeface="Arial" panose="020B0604020202020204" pitchFamily="34" charset="0"/>
                <a:ea typeface="Times New Roman" panose="02020603050405020304" pitchFamily="18" charset="0"/>
              </a:rPr>
              <a:t>Co-Teaching Model</a:t>
            </a:r>
            <a:endParaRPr lang="en-US" dirty="0"/>
          </a:p>
        </p:txBody>
      </p:sp>
    </p:spTree>
    <p:extLst>
      <p:ext uri="{BB962C8B-B14F-4D97-AF65-F5344CB8AC3E}">
        <p14:creationId xmlns:p14="http://schemas.microsoft.com/office/powerpoint/2010/main" val="14698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Co-Teach</a:t>
            </a:r>
          </a:p>
        </p:txBody>
      </p:sp>
      <p:sp>
        <p:nvSpPr>
          <p:cNvPr id="3" name="Content Placeholder 2"/>
          <p:cNvSpPr>
            <a:spLocks noGrp="1"/>
          </p:cNvSpPr>
          <p:nvPr>
            <p:ph sz="quarter" idx="13"/>
          </p:nvPr>
        </p:nvSpPr>
        <p:spPr/>
        <p:txBody>
          <a:bodyPr/>
          <a:lstStyle/>
          <a:p>
            <a:r>
              <a:rPr lang="en-US" sz="2400" dirty="0"/>
              <a:t>Many </a:t>
            </a:r>
            <a:r>
              <a:rPr lang="en-US" sz="2400" dirty="0" smtClean="0"/>
              <a:t>mentor teachers </a:t>
            </a:r>
            <a:r>
              <a:rPr lang="en-US" sz="2400" dirty="0"/>
              <a:t>worry that when they put their classrooms in the hands of a student teachers, their students will not get the best instruction and experience.  Data from the co-teaching model helps them know and realize that together the student teacher and the </a:t>
            </a:r>
            <a:r>
              <a:rPr lang="en-US" sz="2400" dirty="0" smtClean="0"/>
              <a:t>mentor teacher </a:t>
            </a:r>
            <a:r>
              <a:rPr lang="en-US" sz="2400" dirty="0"/>
              <a:t>can make an even bigger impact upon students’ learning. </a:t>
            </a:r>
          </a:p>
          <a:p>
            <a:endParaRPr lang="en-US" dirty="0"/>
          </a:p>
        </p:txBody>
      </p:sp>
    </p:spTree>
    <p:extLst>
      <p:ext uri="{BB962C8B-B14F-4D97-AF65-F5344CB8AC3E}">
        <p14:creationId xmlns:p14="http://schemas.microsoft.com/office/powerpoint/2010/main" val="8870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Co-teaching provides:</a:t>
            </a:r>
          </a:p>
        </p:txBody>
      </p:sp>
      <p:sp>
        <p:nvSpPr>
          <p:cNvPr id="3" name="Content Placeholder 2"/>
          <p:cNvSpPr>
            <a:spLocks noGrp="1"/>
          </p:cNvSpPr>
          <p:nvPr>
            <p:ph sz="quarter" idx="13"/>
          </p:nvPr>
        </p:nvSpPr>
        <p:spPr>
          <a:xfrm>
            <a:off x="685800" y="2063396"/>
            <a:ext cx="5088714" cy="3641945"/>
          </a:xfrm>
        </p:spPr>
        <p:txBody>
          <a:bodyPr>
            <a:normAutofit fontScale="85000" lnSpcReduction="20000"/>
          </a:bodyPr>
          <a:lstStyle/>
          <a:p>
            <a:pPr lvl="0" fontAlgn="base"/>
            <a:r>
              <a:rPr lang="en-US" dirty="0"/>
              <a:t>Increased options for flexible grouping of students</a:t>
            </a:r>
          </a:p>
          <a:p>
            <a:pPr lvl="0" fontAlgn="base"/>
            <a:r>
              <a:rPr lang="en-US" dirty="0"/>
              <a:t>Enhanced collaboration skills for the teacher student teacher and </a:t>
            </a:r>
            <a:r>
              <a:rPr lang="en-US" dirty="0" smtClean="0"/>
              <a:t>mentor teacher</a:t>
            </a:r>
            <a:endParaRPr lang="en-US" dirty="0"/>
          </a:p>
          <a:p>
            <a:pPr lvl="0" fontAlgn="base"/>
            <a:r>
              <a:rPr lang="en-US" dirty="0"/>
              <a:t>Professional support for both the </a:t>
            </a:r>
            <a:r>
              <a:rPr lang="en-US" dirty="0" smtClean="0"/>
              <a:t>mentor teacher </a:t>
            </a:r>
            <a:r>
              <a:rPr lang="en-US" dirty="0"/>
              <a:t>and the </a:t>
            </a:r>
            <a:r>
              <a:rPr lang="en-US" dirty="0" smtClean="0"/>
              <a:t>student teacher</a:t>
            </a:r>
            <a:endParaRPr lang="en-US" dirty="0"/>
          </a:p>
          <a:p>
            <a:pPr lvl="0" fontAlgn="base"/>
            <a:r>
              <a:rPr lang="en-US" dirty="0"/>
              <a:t>Another set of eyes to watch and help problem solve</a:t>
            </a:r>
          </a:p>
          <a:p>
            <a:pPr lvl="0" fontAlgn="base"/>
            <a:r>
              <a:rPr lang="en-US" dirty="0"/>
              <a:t>Flexibility to try things you wouldn’t be as willing to do alone</a:t>
            </a:r>
          </a:p>
          <a:p>
            <a:pPr lvl="0" fontAlgn="base"/>
            <a:r>
              <a:rPr lang="en-US" dirty="0"/>
              <a:t>Help in classroom and lesson preparation</a:t>
            </a:r>
          </a:p>
        </p:txBody>
      </p:sp>
      <p:sp>
        <p:nvSpPr>
          <p:cNvPr id="4" name="Content Placeholder 3"/>
          <p:cNvSpPr>
            <a:spLocks noGrp="1"/>
          </p:cNvSpPr>
          <p:nvPr>
            <p:ph sz="quarter" idx="14"/>
          </p:nvPr>
        </p:nvSpPr>
        <p:spPr/>
        <p:txBody>
          <a:bodyPr>
            <a:normAutofit fontScale="92500" lnSpcReduction="20000"/>
          </a:bodyPr>
          <a:lstStyle/>
          <a:p>
            <a:pPr lvl="0" fontAlgn="base"/>
            <a:r>
              <a:rPr lang="en-US" dirty="0"/>
              <a:t>Help with classroom management</a:t>
            </a:r>
          </a:p>
          <a:p>
            <a:pPr lvl="0" fontAlgn="base"/>
            <a:r>
              <a:rPr lang="en-US" dirty="0"/>
              <a:t>Help with managing the diversity and size of today’s classrooms by</a:t>
            </a:r>
          </a:p>
          <a:p>
            <a:pPr lvl="1" fontAlgn="base"/>
            <a:r>
              <a:rPr lang="en-US" dirty="0"/>
              <a:t>Reducing student/teacher ratio</a:t>
            </a:r>
          </a:p>
          <a:p>
            <a:pPr lvl="1" fontAlgn="base"/>
            <a:r>
              <a:rPr lang="en-US" dirty="0"/>
              <a:t>Increasing instructional options for all students</a:t>
            </a:r>
          </a:p>
          <a:p>
            <a:pPr lvl="1" fontAlgn="base"/>
            <a:r>
              <a:rPr lang="en-US" dirty="0"/>
              <a:t>Allowing a variety of instructional styles</a:t>
            </a:r>
          </a:p>
          <a:p>
            <a:pPr lvl="1" fontAlgn="base"/>
            <a:r>
              <a:rPr lang="en-US" dirty="0"/>
              <a:t>Increasing student engaged time</a:t>
            </a:r>
          </a:p>
          <a:p>
            <a:pPr lvl="1" fontAlgn="base"/>
            <a:r>
              <a:rPr lang="en-US" dirty="0"/>
              <a:t>Permitting greater student participation levels </a:t>
            </a:r>
          </a:p>
        </p:txBody>
      </p:sp>
    </p:spTree>
    <p:extLst>
      <p:ext uri="{BB962C8B-B14F-4D97-AF65-F5344CB8AC3E}">
        <p14:creationId xmlns:p14="http://schemas.microsoft.com/office/powerpoint/2010/main" val="40117532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111</TotalTime>
  <Words>983</Words>
  <Application>Microsoft Office PowerPoint</Application>
  <PresentationFormat>Widescreen</PresentationFormat>
  <Paragraphs>120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Impact</vt:lpstr>
      <vt:lpstr>Times New Roman</vt:lpstr>
      <vt:lpstr>Main Event</vt:lpstr>
      <vt:lpstr>Co-teaching in student teaching</vt:lpstr>
      <vt:lpstr>What is co-teaching</vt:lpstr>
      <vt:lpstr>Co-teaching: what it is and what it is not</vt:lpstr>
      <vt:lpstr>The Co-Teaching Model vs. the Traditional Model of Student Teaching</vt:lpstr>
      <vt:lpstr> Co- Teaching Model vs. Traditional Model of Student Teaching Activity</vt:lpstr>
      <vt:lpstr>PowerPoint Presentation</vt:lpstr>
      <vt:lpstr>PowerPoint Presentation</vt:lpstr>
      <vt:lpstr>Why Co-Teach</vt:lpstr>
      <vt:lpstr>Co-teaching provides:</vt:lpstr>
      <vt:lpstr>Co-teaching benefits – Mentor Teacher </vt:lpstr>
      <vt:lpstr>Co-teaching benfits- student teachers</vt:lpstr>
      <vt:lpstr>Co-teaching benefits - students </vt:lpstr>
      <vt:lpstr>Co-teaching is collaboration</vt:lpstr>
      <vt:lpstr>Co-teaching means building relationships</vt:lpstr>
      <vt:lpstr>Co-Teaching Strategies</vt:lpstr>
      <vt:lpstr>Co-Teaching Strategies</vt:lpstr>
      <vt:lpstr>Co-Teaching Strategies</vt:lpstr>
      <vt:lpstr>Co-Teaching Strategies</vt:lpstr>
      <vt:lpstr>Co-Teaching Strategies</vt:lpstr>
      <vt:lpstr>Co-Teaching Strategies</vt:lpstr>
      <vt:lpstr>Co-Teaching Strategies</vt:lpstr>
    </vt:vector>
  </TitlesOfParts>
  <Company>Concord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Co-teaching in student teaching</dc:title>
  <dc:creator>Concord University</dc:creator>
  <cp:lastModifiedBy>Alison M. Conner</cp:lastModifiedBy>
  <cp:revision>13</cp:revision>
  <dcterms:created xsi:type="dcterms:W3CDTF">2017-08-17T00:35:12Z</dcterms:created>
  <dcterms:modified xsi:type="dcterms:W3CDTF">2019-10-03T12:09:59Z</dcterms:modified>
</cp:coreProperties>
</file>