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58" r:id="rId5"/>
    <p:sldId id="259" r:id="rId6"/>
    <p:sldId id="260" r:id="rId7"/>
    <p:sldId id="270" r:id="rId8"/>
    <p:sldId id="261" r:id="rId9"/>
    <p:sldId id="271" r:id="rId10"/>
    <p:sldId id="306" r:id="rId11"/>
    <p:sldId id="305" r:id="rId12"/>
    <p:sldId id="288" r:id="rId13"/>
    <p:sldId id="289" r:id="rId14"/>
    <p:sldId id="290" r:id="rId15"/>
    <p:sldId id="291" r:id="rId16"/>
    <p:sldId id="292" r:id="rId17"/>
    <p:sldId id="293" r:id="rId18"/>
    <p:sldId id="294" r:id="rId19"/>
    <p:sldId id="295" r:id="rId20"/>
    <p:sldId id="296" r:id="rId21"/>
    <p:sldId id="297" r:id="rId22"/>
    <p:sldId id="300" r:id="rId23"/>
    <p:sldId id="30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6" d="100"/>
          <a:sy n="86" d="100"/>
        </p:scale>
        <p:origin x="4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9/23/2022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Field instructor orientation</a:t>
            </a:r>
          </a:p>
        </p:txBody>
      </p:sp>
      <p:sp>
        <p:nvSpPr>
          <p:cNvPr id="3" name="Subtitle 2"/>
          <p:cNvSpPr>
            <a:spLocks noGrp="1"/>
          </p:cNvSpPr>
          <p:nvPr>
            <p:ph type="subTitle" idx="1"/>
          </p:nvPr>
        </p:nvSpPr>
        <p:spPr/>
        <p:txBody>
          <a:bodyPr>
            <a:normAutofit/>
          </a:bodyPr>
          <a:lstStyle/>
          <a:p>
            <a:r>
              <a:rPr lang="en-US" dirty="0"/>
              <a:t>MSW Field Program,</a:t>
            </a:r>
          </a:p>
          <a:p>
            <a:r>
              <a:rPr lang="en-US" dirty="0"/>
              <a:t>Concord University</a:t>
            </a:r>
          </a:p>
          <a:p>
            <a:endParaRPr lang="en-US" dirty="0"/>
          </a:p>
        </p:txBody>
      </p:sp>
    </p:spTree>
    <p:extLst>
      <p:ext uri="{BB962C8B-B14F-4D97-AF65-F5344CB8AC3E}">
        <p14:creationId xmlns:p14="http://schemas.microsoft.com/office/powerpoint/2010/main" val="2229933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
        <p:nvSpPr>
          <p:cNvPr id="3" name="Content Placeholder 2"/>
          <p:cNvSpPr>
            <a:spLocks noGrp="1"/>
          </p:cNvSpPr>
          <p:nvPr>
            <p:ph idx="1"/>
          </p:nvPr>
        </p:nvSpPr>
        <p:spPr/>
        <p:txBody>
          <a:bodyPr/>
          <a:lstStyle/>
          <a:p>
            <a:r>
              <a:rPr lang="en-US" dirty="0"/>
              <a:t>The Core Competencies of Field Education are how students are assessed to measure learning in the field practicum.</a:t>
            </a:r>
          </a:p>
          <a:p>
            <a:pPr lvl="1"/>
            <a:r>
              <a:rPr lang="en-US" dirty="0"/>
              <a:t>The Core Competencies can be found in the MSW Field Manual.</a:t>
            </a:r>
          </a:p>
        </p:txBody>
      </p:sp>
    </p:spTree>
    <p:extLst>
      <p:ext uri="{BB962C8B-B14F-4D97-AF65-F5344CB8AC3E}">
        <p14:creationId xmlns:p14="http://schemas.microsoft.com/office/powerpoint/2010/main" val="320382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Director</a:t>
            </a:r>
          </a:p>
        </p:txBody>
      </p:sp>
    </p:spTree>
    <p:extLst>
      <p:ext uri="{BB962C8B-B14F-4D97-AF65-F5344CB8AC3E}">
        <p14:creationId xmlns:p14="http://schemas.microsoft.com/office/powerpoint/2010/main" val="388413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Director</a:t>
            </a:r>
          </a:p>
        </p:txBody>
      </p:sp>
      <p:sp>
        <p:nvSpPr>
          <p:cNvPr id="3" name="Content Placeholder 2"/>
          <p:cNvSpPr>
            <a:spLocks noGrp="1"/>
          </p:cNvSpPr>
          <p:nvPr>
            <p:ph idx="1"/>
          </p:nvPr>
        </p:nvSpPr>
        <p:spPr>
          <a:xfrm>
            <a:off x="684211" y="685800"/>
            <a:ext cx="10370232" cy="4253593"/>
          </a:xfrm>
        </p:spPr>
        <p:txBody>
          <a:bodyPr>
            <a:normAutofit fontScale="25000" lnSpcReduction="20000"/>
          </a:bodyPr>
          <a:lstStyle/>
          <a:p>
            <a:r>
              <a:rPr lang="en-US" sz="5600" dirty="0"/>
              <a:t>The Field Director is the Social Work Faculty member designated to oversee activities associated with the field program. These activities include:</a:t>
            </a:r>
          </a:p>
          <a:p>
            <a:pPr marL="0" indent="0">
              <a:buNone/>
            </a:pPr>
            <a:endParaRPr lang="en-US" sz="5600" dirty="0"/>
          </a:p>
          <a:p>
            <a:pPr lvl="1"/>
            <a:r>
              <a:rPr lang="en-US" sz="5600" dirty="0"/>
              <a:t>Reviews all applications for field placements and requests for changes in placement; determines student eligibility for field practicum.</a:t>
            </a:r>
          </a:p>
          <a:p>
            <a:pPr lvl="1"/>
            <a:r>
              <a:rPr lang="en-US" sz="5600" dirty="0"/>
              <a:t>Arranges student interviews with potential placement sites and provides the Field Instructor with necessary information about the student coming to the placement site.</a:t>
            </a:r>
          </a:p>
          <a:p>
            <a:pPr lvl="1"/>
            <a:r>
              <a:rPr lang="en-US" sz="5600" dirty="0"/>
              <a:t>Approves student field placements</a:t>
            </a:r>
          </a:p>
          <a:p>
            <a:pPr lvl="1"/>
            <a:r>
              <a:rPr lang="en-US" sz="5600" dirty="0"/>
              <a:t>Approves student registration for Concord University Field Practicum course.</a:t>
            </a:r>
          </a:p>
          <a:p>
            <a:pPr lvl="1"/>
            <a:r>
              <a:rPr lang="en-US" sz="5600" dirty="0"/>
              <a:t>Provides Faculty Liaison with necessary information about student under Liaison’s supervision.</a:t>
            </a:r>
          </a:p>
          <a:p>
            <a:pPr lvl="1"/>
            <a:r>
              <a:rPr lang="en-US" sz="5600" dirty="0"/>
              <a:t>Monitors the Field program to ensure it meets the standards set forth by the Council of Social Work Education.</a:t>
            </a:r>
          </a:p>
          <a:p>
            <a:pPr lvl="1"/>
            <a:r>
              <a:rPr lang="en-US" sz="5600" dirty="0"/>
              <a:t>Works with the Program Chair and Faculty Liaisons to resolve any deficits and implement any needed improvements in the Field program.</a:t>
            </a:r>
          </a:p>
          <a:p>
            <a:pPr lvl="1"/>
            <a:r>
              <a:rPr lang="en-US" sz="5600" dirty="0"/>
              <a:t>Provides training and orientation to Field Instructors.</a:t>
            </a:r>
          </a:p>
          <a:p>
            <a:pPr lvl="1"/>
            <a:r>
              <a:rPr lang="en-US" sz="5600" dirty="0"/>
              <a:t>Updates forms, the Field Manual, agency listings and agency agreements; maintains all records related to field.</a:t>
            </a:r>
          </a:p>
          <a:p>
            <a:pPr marL="0" indent="0">
              <a:buNone/>
            </a:pPr>
            <a:endParaRPr lang="en-US" dirty="0"/>
          </a:p>
        </p:txBody>
      </p:sp>
    </p:spTree>
    <p:extLst>
      <p:ext uri="{BB962C8B-B14F-4D97-AF65-F5344CB8AC3E}">
        <p14:creationId xmlns:p14="http://schemas.microsoft.com/office/powerpoint/2010/main" val="414046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faculty liaison</a:t>
            </a:r>
          </a:p>
        </p:txBody>
      </p:sp>
      <p:sp>
        <p:nvSpPr>
          <p:cNvPr id="3" name="Content Placeholder 2"/>
          <p:cNvSpPr>
            <a:spLocks noGrp="1"/>
          </p:cNvSpPr>
          <p:nvPr>
            <p:ph idx="1"/>
          </p:nvPr>
        </p:nvSpPr>
        <p:spPr>
          <a:xfrm>
            <a:off x="684211" y="685800"/>
            <a:ext cx="10215109" cy="3615267"/>
          </a:xfrm>
        </p:spPr>
        <p:txBody>
          <a:bodyPr>
            <a:normAutofit fontScale="85000" lnSpcReduction="20000"/>
          </a:bodyPr>
          <a:lstStyle/>
          <a:p>
            <a:r>
              <a:rPr lang="en-US" dirty="0"/>
              <a:t>The Faculty Liaison is the social work faculty member who teaches the sections of field.  </a:t>
            </a:r>
          </a:p>
          <a:p>
            <a:r>
              <a:rPr lang="en-US" dirty="0"/>
              <a:t>Responsibilities include:</a:t>
            </a:r>
          </a:p>
          <a:p>
            <a:pPr lvl="1"/>
            <a:r>
              <a:rPr lang="en-US" sz="1900" dirty="0"/>
              <a:t>Arranges to meet with the student and supervisory personnel in the agency during the first two weeks of the semester to review and discuss the draft of the Learning Contract the student and Field Instructor have developed. Suggestions for any revisions or amendments are made at that time.</a:t>
            </a:r>
          </a:p>
          <a:p>
            <a:pPr lvl="1"/>
            <a:r>
              <a:rPr lang="en-US" sz="1900" dirty="0"/>
              <a:t>Maintains blackboard site where students submit weekly logs and assignments.</a:t>
            </a:r>
          </a:p>
          <a:p>
            <a:pPr lvl="1"/>
            <a:r>
              <a:rPr lang="en-US" sz="1900" dirty="0"/>
              <a:t>Arranges Adobe connect sessions (if applicable).</a:t>
            </a:r>
          </a:p>
          <a:p>
            <a:pPr lvl="1"/>
            <a:r>
              <a:rPr lang="en-US" sz="1900" dirty="0"/>
              <a:t>Responds to agency/student inquiries.</a:t>
            </a:r>
          </a:p>
          <a:p>
            <a:pPr lvl="1"/>
            <a:r>
              <a:rPr lang="en-US" sz="1900" dirty="0"/>
              <a:t>Assigns a final grade for the student.</a:t>
            </a:r>
          </a:p>
          <a:p>
            <a:pPr lvl="1"/>
            <a:r>
              <a:rPr lang="en-US" sz="1900" dirty="0"/>
              <a:t>Reports to the Field Director suggestions and recommendations from agency personnel and students concerning the placement experience.</a:t>
            </a:r>
          </a:p>
          <a:p>
            <a:endParaRPr lang="en-US" dirty="0"/>
          </a:p>
        </p:txBody>
      </p:sp>
    </p:spTree>
    <p:extLst>
      <p:ext uri="{BB962C8B-B14F-4D97-AF65-F5344CB8AC3E}">
        <p14:creationId xmlns:p14="http://schemas.microsoft.com/office/powerpoint/2010/main" val="54846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instructor</a:t>
            </a:r>
          </a:p>
        </p:txBody>
      </p:sp>
      <p:sp>
        <p:nvSpPr>
          <p:cNvPr id="3" name="Content Placeholder 2"/>
          <p:cNvSpPr>
            <a:spLocks noGrp="1"/>
          </p:cNvSpPr>
          <p:nvPr>
            <p:ph idx="1"/>
          </p:nvPr>
        </p:nvSpPr>
        <p:spPr>
          <a:xfrm>
            <a:off x="684211" y="685800"/>
            <a:ext cx="10549845" cy="4155621"/>
          </a:xfrm>
        </p:spPr>
        <p:txBody>
          <a:bodyPr>
            <a:normAutofit fontScale="62500" lnSpcReduction="20000"/>
          </a:bodyPr>
          <a:lstStyle/>
          <a:p>
            <a:r>
              <a:rPr lang="en-US" sz="2600" dirty="0"/>
              <a:t>The Field Instructor is the agency employee formally assigned to supervise and instruct the student during the Field Placement.</a:t>
            </a:r>
          </a:p>
          <a:p>
            <a:r>
              <a:rPr lang="en-US" sz="2200" dirty="0"/>
              <a:t>Field Instructor Criteria:</a:t>
            </a:r>
          </a:p>
          <a:p>
            <a:pPr lvl="1"/>
            <a:r>
              <a:rPr lang="en-US" sz="2200" dirty="0"/>
              <a:t>Must have an MSW</a:t>
            </a:r>
          </a:p>
          <a:p>
            <a:pPr lvl="1"/>
            <a:r>
              <a:rPr lang="en-US" sz="2200" dirty="0"/>
              <a:t>Two years social work practice experience</a:t>
            </a:r>
          </a:p>
          <a:p>
            <a:pPr lvl="1"/>
            <a:r>
              <a:rPr lang="en-US" sz="2200" dirty="0"/>
              <a:t>If placement is “employer based” the Field Instructor should be someone who is NOT the student’s job supervisor</a:t>
            </a:r>
          </a:p>
          <a:p>
            <a:pPr lvl="1"/>
            <a:r>
              <a:rPr lang="en-US" sz="2200" dirty="0"/>
              <a:t>Exceptions to these can sometimes be made do to “lack of availability” of someone that meets all criteria</a:t>
            </a:r>
          </a:p>
          <a:p>
            <a:pPr lvl="1"/>
            <a:endParaRPr lang="en-US" dirty="0"/>
          </a:p>
          <a:p>
            <a:r>
              <a:rPr lang="en-US" sz="2600" dirty="0"/>
              <a:t>Field Instructor Responsibilities:</a:t>
            </a:r>
          </a:p>
          <a:p>
            <a:pPr lvl="1"/>
            <a:r>
              <a:rPr lang="en-US" sz="2200" dirty="0"/>
              <a:t>Negotiate student’s Learning Contract</a:t>
            </a:r>
          </a:p>
          <a:p>
            <a:pPr lvl="1"/>
            <a:r>
              <a:rPr lang="en-US" sz="2200" dirty="0"/>
              <a:t>Critique and discussion of student’s assignments</a:t>
            </a:r>
          </a:p>
          <a:p>
            <a:pPr lvl="1"/>
            <a:r>
              <a:rPr lang="en-US" sz="2200" dirty="0"/>
              <a:t>Complete evaluations of the student’s progress/of the field program</a:t>
            </a:r>
          </a:p>
          <a:p>
            <a:pPr lvl="1"/>
            <a:r>
              <a:rPr lang="en-US" sz="2200" dirty="0"/>
              <a:t>Ideally, the Field Instructor will set aside one hour per week of uninterrupted time for supervising the student.</a:t>
            </a:r>
          </a:p>
          <a:p>
            <a:endParaRPr lang="en-US" dirty="0"/>
          </a:p>
        </p:txBody>
      </p:sp>
    </p:spTree>
    <p:extLst>
      <p:ext uri="{BB962C8B-B14F-4D97-AF65-F5344CB8AC3E}">
        <p14:creationId xmlns:p14="http://schemas.microsoft.com/office/powerpoint/2010/main" val="2952448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instructor</a:t>
            </a:r>
          </a:p>
        </p:txBody>
      </p:sp>
      <p:sp>
        <p:nvSpPr>
          <p:cNvPr id="3" name="Content Placeholder 2"/>
          <p:cNvSpPr>
            <a:spLocks noGrp="1"/>
          </p:cNvSpPr>
          <p:nvPr>
            <p:ph idx="1"/>
          </p:nvPr>
        </p:nvSpPr>
        <p:spPr/>
        <p:txBody>
          <a:bodyPr>
            <a:normAutofit lnSpcReduction="10000"/>
          </a:bodyPr>
          <a:lstStyle/>
          <a:p>
            <a:r>
              <a:rPr lang="en-US" dirty="0"/>
              <a:t>The agency Field Instructor plays the single most critical role in a successful Field Placement and often leaves a life-long impression on the new social worker. The student often models his/her role of practitioner from observations of the Field Instructor.</a:t>
            </a:r>
          </a:p>
          <a:p>
            <a:pPr lvl="1"/>
            <a:r>
              <a:rPr lang="en-US" dirty="0"/>
              <a:t>Think back to your own field placement</a:t>
            </a:r>
          </a:p>
          <a:p>
            <a:pPr lvl="2"/>
            <a:r>
              <a:rPr lang="en-US" dirty="0"/>
              <a:t>Where were you placed?</a:t>
            </a:r>
          </a:p>
          <a:p>
            <a:pPr lvl="2"/>
            <a:r>
              <a:rPr lang="en-US" dirty="0"/>
              <a:t>Who was your field instructor?</a:t>
            </a:r>
          </a:p>
          <a:p>
            <a:pPr lvl="2"/>
            <a:r>
              <a:rPr lang="en-US" dirty="0"/>
              <a:t>What was the experience like?</a:t>
            </a:r>
          </a:p>
          <a:p>
            <a:pPr lvl="2"/>
            <a:r>
              <a:rPr lang="en-US" dirty="0"/>
              <a:t>Do you still have “traits” and “methods of practice” that you were taught then that you still use today?</a:t>
            </a:r>
          </a:p>
        </p:txBody>
      </p:sp>
    </p:spTree>
    <p:extLst>
      <p:ext uri="{BB962C8B-B14F-4D97-AF65-F5344CB8AC3E}">
        <p14:creationId xmlns:p14="http://schemas.microsoft.com/office/powerpoint/2010/main" val="1291491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task supervisor</a:t>
            </a:r>
          </a:p>
        </p:txBody>
      </p:sp>
      <p:sp>
        <p:nvSpPr>
          <p:cNvPr id="3" name="Content Placeholder 2"/>
          <p:cNvSpPr>
            <a:spLocks noGrp="1"/>
          </p:cNvSpPr>
          <p:nvPr>
            <p:ph idx="1"/>
          </p:nvPr>
        </p:nvSpPr>
        <p:spPr/>
        <p:txBody>
          <a:bodyPr/>
          <a:lstStyle/>
          <a:p>
            <a:r>
              <a:rPr lang="en-US" dirty="0"/>
              <a:t>An agency employee other than the Field Instructor who supervises the student’s performance and fosters the student’s learning. </a:t>
            </a:r>
          </a:p>
          <a:p>
            <a:r>
              <a:rPr lang="en-US" dirty="0"/>
              <a:t>Frequently, a task supervisor is used when the student intern is assigned to agency programs outside the Field Instructor’s direct purview.</a:t>
            </a:r>
          </a:p>
          <a:p>
            <a:r>
              <a:rPr lang="en-US" dirty="0"/>
              <a:t>Recognizing how busy most Field Instructors are, some of the weekly supervision may be done by a Task Supervisor.</a:t>
            </a:r>
          </a:p>
          <a:p>
            <a:endParaRPr lang="en-US" dirty="0"/>
          </a:p>
        </p:txBody>
      </p:sp>
    </p:spTree>
    <p:extLst>
      <p:ext uri="{BB962C8B-B14F-4D97-AF65-F5344CB8AC3E}">
        <p14:creationId xmlns:p14="http://schemas.microsoft.com/office/powerpoint/2010/main" val="350735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normAutofit fontScale="92500" lnSpcReduction="10000"/>
          </a:bodyPr>
          <a:lstStyle/>
          <a:p>
            <a:r>
              <a:rPr lang="en-US" dirty="0"/>
              <a:t>Provide space and adequate/appropriate working conditions.</a:t>
            </a:r>
          </a:p>
          <a:p>
            <a:r>
              <a:rPr lang="en-US" dirty="0"/>
              <a:t>Provide orientation regarding:</a:t>
            </a:r>
          </a:p>
          <a:p>
            <a:pPr lvl="1"/>
            <a:r>
              <a:rPr lang="en-US" dirty="0"/>
              <a:t>Purpose and function of the agency</a:t>
            </a:r>
          </a:p>
          <a:p>
            <a:pPr lvl="1"/>
            <a:r>
              <a:rPr lang="en-US" dirty="0"/>
              <a:t>Community and population the agency serves</a:t>
            </a:r>
          </a:p>
          <a:p>
            <a:pPr lvl="1"/>
            <a:r>
              <a:rPr lang="en-US" dirty="0"/>
              <a:t>The practice area or population and types of issues in which the agency deals</a:t>
            </a:r>
          </a:p>
          <a:p>
            <a:pPr lvl="1"/>
            <a:r>
              <a:rPr lang="en-US" dirty="0"/>
              <a:t>The major methods of intervention utilized by the agency</a:t>
            </a:r>
          </a:p>
          <a:p>
            <a:r>
              <a:rPr lang="en-US" dirty="0"/>
              <a:t>Field Instructor, Faculty Liaison, and the student in placement will negotiate a contract which will delineate the objectives and goals of the field placement.</a:t>
            </a:r>
          </a:p>
          <a:p>
            <a:endParaRPr lang="en-US" dirty="0"/>
          </a:p>
        </p:txBody>
      </p:sp>
    </p:spTree>
    <p:extLst>
      <p:ext uri="{BB962C8B-B14F-4D97-AF65-F5344CB8AC3E}">
        <p14:creationId xmlns:p14="http://schemas.microsoft.com/office/powerpoint/2010/main" val="3210940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lstStyle/>
          <a:p>
            <a:r>
              <a:rPr lang="en-US" dirty="0"/>
              <a:t>Provide a written evaluation of the student at mid-term and at the conclusion of the placement.</a:t>
            </a:r>
          </a:p>
          <a:p>
            <a:r>
              <a:rPr lang="en-US" dirty="0"/>
              <a:t>Assign appropriate tasks to the student, with a gradual increase in complexity and responsibility and provide a broad range of agency experiences.</a:t>
            </a:r>
          </a:p>
          <a:p>
            <a:r>
              <a:rPr lang="en-US" dirty="0"/>
              <a:t>Provide opportunity to participate in staff meetings, conduct research, attend agency conferences, and staff meetings.</a:t>
            </a:r>
          </a:p>
          <a:p>
            <a:r>
              <a:rPr lang="en-US" dirty="0"/>
              <a:t>Provide guided reading related to social work practice issues faced by the host agency.</a:t>
            </a:r>
          </a:p>
          <a:p>
            <a:endParaRPr lang="en-US" dirty="0"/>
          </a:p>
        </p:txBody>
      </p:sp>
    </p:spTree>
    <p:extLst>
      <p:ext uri="{BB962C8B-B14F-4D97-AF65-F5344CB8AC3E}">
        <p14:creationId xmlns:p14="http://schemas.microsoft.com/office/powerpoint/2010/main" val="173646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lstStyle/>
          <a:p>
            <a:r>
              <a:rPr lang="en-US" dirty="0"/>
              <a:t>Provide reimbursement of expenses incurred by the student in the course of performing agency services.</a:t>
            </a:r>
          </a:p>
          <a:p>
            <a:r>
              <a:rPr lang="en-US" dirty="0"/>
              <a:t>Be available for conferences and provide access to information needed by the student to perform assigned tasks.</a:t>
            </a:r>
          </a:p>
          <a:p>
            <a:r>
              <a:rPr lang="en-US" dirty="0"/>
              <a:t>Maintain ongoing communication with the assigned Faculty Liaison.</a:t>
            </a:r>
          </a:p>
          <a:p>
            <a:endParaRPr lang="en-US" dirty="0"/>
          </a:p>
        </p:txBody>
      </p:sp>
    </p:spTree>
    <p:extLst>
      <p:ext uri="{BB962C8B-B14F-4D97-AF65-F5344CB8AC3E}">
        <p14:creationId xmlns:p14="http://schemas.microsoft.com/office/powerpoint/2010/main" val="226877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Concord Social Work Program Goals</a:t>
            </a:r>
          </a:p>
          <a:p>
            <a:r>
              <a:rPr lang="en-US" dirty="0"/>
              <a:t>Field Education as the Signature Pedagogy</a:t>
            </a:r>
          </a:p>
          <a:p>
            <a:r>
              <a:rPr lang="en-US" dirty="0"/>
              <a:t>Core Competencies</a:t>
            </a:r>
          </a:p>
          <a:p>
            <a:r>
              <a:rPr lang="en-US" dirty="0"/>
              <a:t>Roles in Field</a:t>
            </a:r>
          </a:p>
          <a:p>
            <a:r>
              <a:rPr lang="en-US" dirty="0"/>
              <a:t>Overview: SOWK: 560 – Generalist Field Practicum</a:t>
            </a:r>
          </a:p>
        </p:txBody>
      </p:sp>
    </p:spTree>
    <p:extLst>
      <p:ext uri="{BB962C8B-B14F-4D97-AF65-F5344CB8AC3E}">
        <p14:creationId xmlns:p14="http://schemas.microsoft.com/office/powerpoint/2010/main" val="421399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560 – generalist field practicum</a:t>
            </a:r>
          </a:p>
        </p:txBody>
      </p:sp>
    </p:spTree>
    <p:extLst>
      <p:ext uri="{BB962C8B-B14F-4D97-AF65-F5344CB8AC3E}">
        <p14:creationId xmlns:p14="http://schemas.microsoft.com/office/powerpoint/2010/main" val="1249028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560 – generalist field practicum</a:t>
            </a:r>
          </a:p>
        </p:txBody>
      </p:sp>
      <p:sp>
        <p:nvSpPr>
          <p:cNvPr id="3" name="Content Placeholder 2"/>
          <p:cNvSpPr>
            <a:spLocks noGrp="1"/>
          </p:cNvSpPr>
          <p:nvPr>
            <p:ph idx="1"/>
          </p:nvPr>
        </p:nvSpPr>
        <p:spPr/>
        <p:txBody>
          <a:bodyPr>
            <a:normAutofit fontScale="92500" lnSpcReduction="20000"/>
          </a:bodyPr>
          <a:lstStyle/>
          <a:p>
            <a:r>
              <a:rPr lang="en-US" dirty="0"/>
              <a:t>The generalist field experience provides an opportunity to apply the skills, knowledge, and values of generalist social work practice in a social service setting with diverse clients. </a:t>
            </a:r>
          </a:p>
          <a:p>
            <a:r>
              <a:rPr lang="en-US" dirty="0"/>
              <a:t>Generalist students are required to have completed 400 hours of field instruction before proceeding to the Advanced Field Practicum.</a:t>
            </a:r>
          </a:p>
          <a:p>
            <a:pPr lvl="1"/>
            <a:r>
              <a:rPr lang="en-US" dirty="0"/>
              <a:t>The Generalist Field Practicum hours are earned at the rate of 20 hours per week, across two semesters.</a:t>
            </a:r>
          </a:p>
          <a:p>
            <a:pPr lvl="2"/>
            <a:r>
              <a:rPr lang="en-US" dirty="0"/>
              <a:t>Usually this is a Spring Semester and First Summer Term, but can differ.</a:t>
            </a:r>
          </a:p>
          <a:p>
            <a:pPr lvl="2"/>
            <a:r>
              <a:rPr lang="en-US" dirty="0"/>
              <a:t>Students can </a:t>
            </a:r>
            <a:r>
              <a:rPr lang="en-US"/>
              <a:t>NOT bank hours </a:t>
            </a:r>
            <a:r>
              <a:rPr lang="en-US" dirty="0"/>
              <a:t>to finish field early.  </a:t>
            </a:r>
          </a:p>
          <a:p>
            <a:pPr lvl="2"/>
            <a:r>
              <a:rPr lang="en-US" dirty="0"/>
              <a:t>The 400 hours is the absolute MINIMUM hours for the entire placement. Students are expected to be in field for the 20 hours a week for everyone week that classes are in session across the two semesters.</a:t>
            </a:r>
          </a:p>
        </p:txBody>
      </p:sp>
    </p:spTree>
    <p:extLst>
      <p:ext uri="{BB962C8B-B14F-4D97-AF65-F5344CB8AC3E}">
        <p14:creationId xmlns:p14="http://schemas.microsoft.com/office/powerpoint/2010/main" val="2425372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560 – generalist field practicum</a:t>
            </a:r>
          </a:p>
        </p:txBody>
      </p:sp>
      <p:sp>
        <p:nvSpPr>
          <p:cNvPr id="3" name="Content Placeholder 2"/>
          <p:cNvSpPr>
            <a:spLocks noGrp="1"/>
          </p:cNvSpPr>
          <p:nvPr>
            <p:ph idx="1"/>
          </p:nvPr>
        </p:nvSpPr>
        <p:spPr/>
        <p:txBody>
          <a:bodyPr>
            <a:normAutofit fontScale="92500" lnSpcReduction="10000"/>
          </a:bodyPr>
          <a:lstStyle/>
          <a:p>
            <a:r>
              <a:rPr lang="en-US" dirty="0"/>
              <a:t>Students who enroll in SOWK 560, Generalist Field Practicum will meet the following criteria:</a:t>
            </a:r>
          </a:p>
          <a:p>
            <a:pPr lvl="1"/>
            <a:r>
              <a:rPr lang="en-US" dirty="0"/>
              <a:t>Formal admission to the Master of Social Work Program at Concord University</a:t>
            </a:r>
          </a:p>
          <a:p>
            <a:pPr lvl="1"/>
            <a:r>
              <a:rPr lang="en-US" dirty="0"/>
              <a:t>Successful completion of SOWK 501 (Intro to Generalist Practice) and SOWK 511 (Generalist Human Behavior and the Social Environment) before starting the practicum </a:t>
            </a:r>
          </a:p>
          <a:p>
            <a:pPr lvl="1"/>
            <a:r>
              <a:rPr lang="en-US" dirty="0"/>
              <a:t>Concurrent enrollment or completion of SOWK 531 (Generalist Practice) </a:t>
            </a:r>
          </a:p>
          <a:p>
            <a:pPr lvl="1"/>
            <a:r>
              <a:rPr lang="en-US" dirty="0"/>
              <a:t>Submit an application for the Field Practicum to Field Director by due date (see below)</a:t>
            </a:r>
          </a:p>
          <a:p>
            <a:pPr lvl="1"/>
            <a:r>
              <a:rPr lang="en-US" dirty="0"/>
              <a:t>Consent of the Field Director</a:t>
            </a:r>
          </a:p>
          <a:p>
            <a:endParaRPr lang="en-US" dirty="0"/>
          </a:p>
        </p:txBody>
      </p:sp>
    </p:spTree>
    <p:extLst>
      <p:ext uri="{BB962C8B-B14F-4D97-AF65-F5344CB8AC3E}">
        <p14:creationId xmlns:p14="http://schemas.microsoft.com/office/powerpoint/2010/main" val="101061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CONTACT INFORMATION</a:t>
            </a:r>
          </a:p>
        </p:txBody>
      </p:sp>
      <p:sp>
        <p:nvSpPr>
          <p:cNvPr id="3" name="Content Placeholder 2"/>
          <p:cNvSpPr>
            <a:spLocks noGrp="1"/>
          </p:cNvSpPr>
          <p:nvPr>
            <p:ph idx="1"/>
          </p:nvPr>
        </p:nvSpPr>
        <p:spPr/>
        <p:txBody>
          <a:bodyPr/>
          <a:lstStyle/>
          <a:p>
            <a:pPr marL="0" indent="0">
              <a:buNone/>
            </a:pPr>
            <a:r>
              <a:rPr lang="en-US" dirty="0"/>
              <a:t>Terri Philpott PHD. </a:t>
            </a:r>
            <a:r>
              <a:rPr lang="en-US"/>
              <a:t>Candidate, MSW, ACSW, LCSW</a:t>
            </a:r>
            <a:endParaRPr lang="en-US" dirty="0"/>
          </a:p>
          <a:p>
            <a:pPr marL="0" indent="0">
              <a:buNone/>
            </a:pPr>
            <a:r>
              <a:rPr lang="en-US" dirty="0"/>
              <a:t>Instructor/Director of Field Education</a:t>
            </a:r>
          </a:p>
          <a:p>
            <a:pPr marL="0" indent="0">
              <a:buNone/>
            </a:pPr>
            <a:endParaRPr lang="en-US" dirty="0"/>
          </a:p>
          <a:p>
            <a:pPr marL="0" indent="0">
              <a:buNone/>
            </a:pPr>
            <a:r>
              <a:rPr lang="en-US" dirty="0"/>
              <a:t>Office A104B, Marsh Hall (Admin. Building)</a:t>
            </a:r>
          </a:p>
          <a:p>
            <a:pPr marL="0" indent="0">
              <a:buNone/>
            </a:pPr>
            <a:r>
              <a:rPr lang="en-US" dirty="0"/>
              <a:t>Phone: 304-384-5282</a:t>
            </a:r>
          </a:p>
          <a:p>
            <a:pPr marL="0" indent="0">
              <a:buNone/>
            </a:pPr>
            <a:r>
              <a:rPr lang="en-US" dirty="0"/>
              <a:t>Email: tphilpott@concord.edu</a:t>
            </a:r>
          </a:p>
        </p:txBody>
      </p:sp>
    </p:spTree>
    <p:extLst>
      <p:ext uri="{BB962C8B-B14F-4D97-AF65-F5344CB8AC3E}">
        <p14:creationId xmlns:p14="http://schemas.microsoft.com/office/powerpoint/2010/main" val="13133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CONCORD SOCIAL WORK PROGRAM GOALS</a:t>
            </a:r>
          </a:p>
        </p:txBody>
      </p:sp>
    </p:spTree>
    <p:extLst>
      <p:ext uri="{BB962C8B-B14F-4D97-AF65-F5344CB8AC3E}">
        <p14:creationId xmlns:p14="http://schemas.microsoft.com/office/powerpoint/2010/main" val="1519097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normAutofit lnSpcReduction="10000"/>
          </a:bodyPr>
          <a:lstStyle/>
          <a:p>
            <a:r>
              <a:rPr lang="en-US" dirty="0"/>
              <a:t>Students will demonstrate the ability to: </a:t>
            </a:r>
          </a:p>
          <a:p>
            <a:pPr lvl="1"/>
            <a:r>
              <a:rPr lang="en-US" dirty="0"/>
              <a:t>Conduct advanced social work practice, with a rural concentration, which operates from a systems and strengths perspective with the ability to respond to varying rural contexts, including diversity and difference and to engage, assess, intervene, and evaluate at all levels including individuals, families, groups, organizations, and communities.</a:t>
            </a:r>
          </a:p>
          <a:p>
            <a:pPr lvl="1"/>
            <a:r>
              <a:rPr lang="en-US" dirty="0"/>
              <a:t>Think critically and examine issues within the rural context while applying knowledge from both a person in environment and human behavior perspective to determine appropriate methods of intervention and to communicate these in an ethical manner utilizing the strengths of rural settings.  </a:t>
            </a:r>
          </a:p>
          <a:p>
            <a:pPr lvl="1"/>
            <a:endParaRPr lang="en-US" dirty="0"/>
          </a:p>
        </p:txBody>
      </p:sp>
    </p:spTree>
    <p:extLst>
      <p:ext uri="{BB962C8B-B14F-4D97-AF65-F5344CB8AC3E}">
        <p14:creationId xmlns:p14="http://schemas.microsoft.com/office/powerpoint/2010/main" val="188246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512" y="4862889"/>
            <a:ext cx="8534400" cy="1507067"/>
          </a:xfrm>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pPr lvl="1"/>
            <a:r>
              <a:rPr lang="en-US" dirty="0"/>
              <a:t>Utilize an advanced reflective and developmental approach to practice.</a:t>
            </a:r>
          </a:p>
          <a:p>
            <a:pPr lvl="1"/>
            <a:r>
              <a:rPr lang="en-US" dirty="0"/>
              <a:t>Apply an advanced critical and analytical approach to practice that incorporates the unique culture and systems within rural settings and includes engaging in research-informed practice and practice-informed research.</a:t>
            </a:r>
          </a:p>
        </p:txBody>
      </p:sp>
    </p:spTree>
    <p:extLst>
      <p:ext uri="{BB962C8B-B14F-4D97-AF65-F5344CB8AC3E}">
        <p14:creationId xmlns:p14="http://schemas.microsoft.com/office/powerpoint/2010/main" val="1914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r>
              <a:rPr lang="en-US" dirty="0"/>
              <a:t>Use advanced knowledge and skills in analyzing rural social policies and promoting change in rural settings through the development of more just and humane policies as they affect clients, social workers, and service systems. </a:t>
            </a:r>
          </a:p>
          <a:p>
            <a:r>
              <a:rPr lang="en-US" dirty="0"/>
              <a:t>Address the uniqueness of issues of human rights, mechanisms of oppression, discrimination, and social and economic justice in order to improve the social and economic well-being of clients within rural settings across all levels of practice.</a:t>
            </a:r>
          </a:p>
        </p:txBody>
      </p:sp>
    </p:spTree>
    <p:extLst>
      <p:ext uri="{BB962C8B-B14F-4D97-AF65-F5344CB8AC3E}">
        <p14:creationId xmlns:p14="http://schemas.microsoft.com/office/powerpoint/2010/main" val="685559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Education as the signature pedagogy</a:t>
            </a:r>
          </a:p>
        </p:txBody>
      </p:sp>
    </p:spTree>
    <p:extLst>
      <p:ext uri="{BB962C8B-B14F-4D97-AF65-F5344CB8AC3E}">
        <p14:creationId xmlns:p14="http://schemas.microsoft.com/office/powerpoint/2010/main" val="423622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Education as the signature pedagogy</a:t>
            </a:r>
          </a:p>
        </p:txBody>
      </p:sp>
      <p:sp>
        <p:nvSpPr>
          <p:cNvPr id="3" name="Content Placeholder 2"/>
          <p:cNvSpPr>
            <a:spLocks noGrp="1"/>
          </p:cNvSpPr>
          <p:nvPr>
            <p:ph idx="1"/>
          </p:nvPr>
        </p:nvSpPr>
        <p:spPr/>
        <p:txBody>
          <a:bodyPr>
            <a:normAutofit lnSpcReduction="10000"/>
          </a:bodyPr>
          <a:lstStyle/>
          <a:p>
            <a:r>
              <a:rPr lang="en-US" dirty="0"/>
              <a:t>Signature pedagogy represents the central form of instruction and learning in which a profession socializes its students to perform the role of practitioner. </a:t>
            </a:r>
          </a:p>
          <a:p>
            <a:r>
              <a:rPr lang="en-US" dirty="0"/>
              <a:t>In social work, the signature pedagogy is field education. </a:t>
            </a:r>
          </a:p>
          <a:p>
            <a:r>
              <a:rPr lang="en-US" dirty="0"/>
              <a:t>The intent of field education is to connect the theoretical and conceptual contribution of the classroom with the practical world of the practice setting.</a:t>
            </a:r>
          </a:p>
          <a:p>
            <a:r>
              <a:rPr lang="en-US" dirty="0"/>
              <a:t>The curriculum of the Masters of Social Work Program is designed to prepare social workers that are able to demonstrate competence in advanced generalist social work practice methods. </a:t>
            </a:r>
          </a:p>
        </p:txBody>
      </p:sp>
    </p:spTree>
    <p:extLst>
      <p:ext uri="{BB962C8B-B14F-4D97-AF65-F5344CB8AC3E}">
        <p14:creationId xmlns:p14="http://schemas.microsoft.com/office/powerpoint/2010/main" val="225072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Tree>
    <p:extLst>
      <p:ext uri="{BB962C8B-B14F-4D97-AF65-F5344CB8AC3E}">
        <p14:creationId xmlns:p14="http://schemas.microsoft.com/office/powerpoint/2010/main" val="316005225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168</TotalTime>
  <Words>1527</Words>
  <Application>Microsoft Office PowerPoint</Application>
  <PresentationFormat>Widescreen</PresentationFormat>
  <Paragraphs>115</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Century Gothic</vt:lpstr>
      <vt:lpstr>Wingdings 3</vt:lpstr>
      <vt:lpstr>Slice</vt:lpstr>
      <vt:lpstr>Field instructor orientation</vt:lpstr>
      <vt:lpstr>Overview</vt:lpstr>
      <vt:lpstr>CONCORD SOCIAL WORK PROGRAM GOALS</vt:lpstr>
      <vt:lpstr>Concord Social Work Program Goals</vt:lpstr>
      <vt:lpstr>Concord Social Work Program Goals</vt:lpstr>
      <vt:lpstr>Concord Social Work Program Goals</vt:lpstr>
      <vt:lpstr>Field Education as the signature pedagogy</vt:lpstr>
      <vt:lpstr>Field Education as the signature pedagogy</vt:lpstr>
      <vt:lpstr>Core Competencies of Field Education</vt:lpstr>
      <vt:lpstr>Core Competencies of Field Education</vt:lpstr>
      <vt:lpstr>Roles in field: Field Director</vt:lpstr>
      <vt:lpstr>Roles in field: Field Director</vt:lpstr>
      <vt:lpstr>Roles in field: faculty liaison</vt:lpstr>
      <vt:lpstr>Roles in field: field instructor</vt:lpstr>
      <vt:lpstr>Roles in field: field instructor</vt:lpstr>
      <vt:lpstr>Roles in Field: task supervisor</vt:lpstr>
      <vt:lpstr>Roles in field: Commitment of Field Instructors and Field Agencies</vt:lpstr>
      <vt:lpstr>Roles in field: Commitment of Field Instructors and Field Agencies</vt:lpstr>
      <vt:lpstr>Roles in field: Commitment of Field Instructors and Field Agencies</vt:lpstr>
      <vt:lpstr>Overview: sowk. 560 – generalist field practicum</vt:lpstr>
      <vt:lpstr>Overview: sowk 560 – generalist field practicum</vt:lpstr>
      <vt:lpstr>Overview: sowk 560 – generalist field practicum</vt:lpstr>
      <vt:lpstr>CONTACT INFORMATION</vt:lpstr>
    </vt:vector>
  </TitlesOfParts>
  <Company>Concord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instructor orientation</dc:title>
  <dc:creator>Roger Allen</dc:creator>
  <cp:lastModifiedBy>Vanessa Howell</cp:lastModifiedBy>
  <cp:revision>32</cp:revision>
  <dcterms:created xsi:type="dcterms:W3CDTF">2014-11-13T17:37:31Z</dcterms:created>
  <dcterms:modified xsi:type="dcterms:W3CDTF">2022-09-23T16:20:16Z</dcterms:modified>
</cp:coreProperties>
</file>