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rimson Text" panose="020B0604020202020204" charset="0"/>
      <p:regular r:id="rId49"/>
      <p:bold r:id="rId50"/>
      <p:italic r:id="rId51"/>
      <p:boldItalic r:id="rId52"/>
    </p:embeddedFont>
    <p:embeddedFont>
      <p:font typeface="Mako" panose="020B0604020202020204" charset="0"/>
      <p:regular r:id="rId53"/>
    </p:embeddedFont>
    <p:embeddedFont>
      <p:font typeface="Merriweather Light" panose="020B0604020202020204" charset="0"/>
      <p:regular r:id="rId54"/>
      <p:bold r:id="rId55"/>
      <p:italic r:id="rId56"/>
      <p:boldItalic r:id="rId57"/>
    </p:embeddedFont>
    <p:embeddedFont>
      <p:font typeface="Montserrat" panose="020B0604020202020204" charset="0"/>
      <p:regular r:id="rId58"/>
      <p:bold r:id="rId59"/>
      <p:italic r:id="rId60"/>
      <p:boldItalic r:id="rId61"/>
    </p:embeddedFont>
    <p:embeddedFont>
      <p:font typeface="Nunito" panose="020B0604020202020204" charset="0"/>
      <p:regular r:id="rId62"/>
      <p:bold r:id="rId63"/>
      <p:italic r:id="rId64"/>
      <p:boldItalic r:id="rId65"/>
    </p:embeddedFont>
    <p:embeddedFont>
      <p:font typeface="Open Sans" panose="020B0604020202020204" charset="0"/>
      <p:regular r:id="rId66"/>
      <p:bold r:id="rId67"/>
      <p:italic r:id="rId68"/>
      <p:boldItalic r:id="rId69"/>
    </p:embeddedFont>
    <p:embeddedFont>
      <p:font typeface="Open Sans SemiBold" panose="020B0604020202020204" charset="0"/>
      <p:regular r:id="rId70"/>
      <p:bold r:id="rId71"/>
      <p:italic r:id="rId72"/>
      <p:boldItalic r:id="rId73"/>
    </p:embeddedFont>
    <p:embeddedFont>
      <p:font typeface="Russo One" panose="020B0604020202020204" charset="0"/>
      <p:regular r:id="rId74"/>
    </p:embeddedFont>
    <p:embeddedFont>
      <p:font typeface="Vidaloka" panose="020B0604020202020204" charset="0"/>
      <p:regular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ca2468cdbd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ca2468cdbd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ca2468cdbd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ca2468cdbd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important to stress the “pattern of behavior”. This means this event is not a single incident or “one off” event. The pattern of behavior may include independently criminal and non-criminal acts.It is imperative to document these behaviors in order to demonstrate there is a pattern. A pattern of behavior can look like the offender showing up outside of your work, when you leave you find your car has been keyed, when you go to call a friend in distress you see you have received several threatening texts, and then when you get home, there is an unwanted gift at your doorstep. This is a pattern of behavior with criminal and non-criminal acts. </a:t>
            </a:r>
            <a:endParaRPr/>
          </a:p>
          <a:p>
            <a:pPr marL="0" lvl="0" indent="0" algn="l" rtl="0">
              <a:spcBef>
                <a:spcPts val="0"/>
              </a:spcBef>
              <a:spcAft>
                <a:spcPts val="0"/>
              </a:spcAft>
              <a:buNone/>
            </a:pPr>
            <a:r>
              <a:rPr lang="en"/>
              <a:t>So let’s talk about the phrase “cause a reasonable person to fear” what does this mean? The fear component of this phrase is critical, fear for your emotional and physical safety. Fear around emotional safety includes issues such as fearing that one’s life is being invaded, sabotaged, never having a moment alone again, feeling one’s life must change in order to accommodate the offender. One victim says, “I felt they were taking my life without killing me”. Another said, “It is homicide in slow motion”. Physical, emotional, Financial etc. The sense  that your life isn’t your own is a component of fear of emotional safety.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cc04480cc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cc04480cc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Surveillance looks like: the offender has followed you, watched you, shown up unexpectedly, or gone through your mail or trash. </a:t>
            </a:r>
            <a:endParaRPr/>
          </a:p>
          <a:p>
            <a:pPr marL="0" lvl="0" indent="0" algn="l" rtl="0">
              <a:spcBef>
                <a:spcPts val="0"/>
              </a:spcBef>
              <a:spcAft>
                <a:spcPts val="0"/>
              </a:spcAft>
              <a:buNone/>
            </a:pPr>
            <a:r>
              <a:rPr lang="en"/>
              <a:t> Life Invasion looks like:  the offender has repeatedly initiated unwanted contact with you (for example, repeated phone calls, texts, messages, emails, sent gifts to you or left objects/items for you to find, tried to initiate contact with you or through third parties. </a:t>
            </a:r>
            <a:endParaRPr/>
          </a:p>
          <a:p>
            <a:pPr marL="0" lvl="0" indent="0" algn="l" rtl="0">
              <a:spcBef>
                <a:spcPts val="0"/>
              </a:spcBef>
              <a:spcAft>
                <a:spcPts val="0"/>
              </a:spcAft>
              <a:buNone/>
            </a:pPr>
            <a:r>
              <a:rPr lang="en"/>
              <a:t>Intimidation looks like: the offender has threatened you directly or indirectly, in-person or online threatened family, friends, pets, or others that you care about, threatened to destroy property, harm pets, or to sabotage you in other ways. </a:t>
            </a:r>
            <a:endParaRPr/>
          </a:p>
          <a:p>
            <a:pPr marL="0" lvl="0" indent="0" algn="l" rtl="0">
              <a:spcBef>
                <a:spcPts val="0"/>
              </a:spcBef>
              <a:spcAft>
                <a:spcPts val="0"/>
              </a:spcAft>
              <a:buNone/>
            </a:pPr>
            <a:r>
              <a:rPr lang="en"/>
              <a:t> Interference looks like: the offender has  significantly and directly interfered with your life, damaged your property or stolen from you, disrupted your professional and/or social life, or caused you to have a serious accident.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ca95b98c0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ca95b98c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cb3bae40c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cb3bae40c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WV law indicates if one has a protection order, violation of said order will increase imprisonment time, charge, and fine. In fact, this is what helped a survivor finally have her stalker jailed. He violated several protection orders and each time his jail time increased. This was an integral part of her ability to have him removed from her life.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cb60ab822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cb60ab822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Criminal: In all 50 States, D.C., and all U.S. Territories, on Tribal Lands, and in the Military Justice System</a:t>
            </a:r>
            <a:endParaRPr/>
          </a:p>
          <a:p>
            <a:pPr marL="0" lvl="0" indent="0" algn="l" rtl="0">
              <a:spcBef>
                <a:spcPts val="0"/>
              </a:spcBef>
              <a:spcAft>
                <a:spcPts val="0"/>
              </a:spcAft>
              <a:buNone/>
            </a:pPr>
            <a:r>
              <a:rPr lang="en"/>
              <a:t>Traumatic: mental health issues include depression, anxiety, insomnia. Lose time from work: 1 in 8 employed stalking victims lose time from work; Relocate: 1 in 7 stalking victims move</a:t>
            </a:r>
            <a:endParaRPr/>
          </a:p>
          <a:p>
            <a:pPr marL="0" lvl="0" indent="0" algn="l" rtl="0">
              <a:spcBef>
                <a:spcPts val="0"/>
              </a:spcBef>
              <a:spcAft>
                <a:spcPts val="0"/>
              </a:spcAft>
              <a:buNone/>
            </a:pPr>
            <a:r>
              <a:rPr lang="en"/>
              <a:t>Dangerous: 20% of stalkers use weapons to threaten or harm victims, 76% of intimate partner femicides included stalking in the year prior.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d75c7612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d75c7612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d75c76125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d75c76125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ca95b98c0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ca95b98c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cb3bae40c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cb3bae40c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many of you are familiar with the series, “You”, on Netflix? </a:t>
            </a:r>
            <a:endParaRPr sz="1200">
              <a:solidFill>
                <a:schemeClr val="dk1"/>
              </a:solidFill>
            </a:endParaRPr>
          </a:p>
          <a:p>
            <a:pPr marL="0" lvl="0" indent="0" algn="l" rtl="0">
              <a:spcBef>
                <a:spcPts val="0"/>
              </a:spcBef>
              <a:spcAft>
                <a:spcPts val="0"/>
              </a:spcAft>
              <a:buNone/>
            </a:pPr>
            <a:r>
              <a:rPr lang="en" sz="1500">
                <a:solidFill>
                  <a:schemeClr val="dk1"/>
                </a:solidFill>
              </a:rPr>
              <a:t>In the show, how many and what type of stalking behaviors does Joe engage in? </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cb3bae40c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cb3bae40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Here we can see some examples of Tech related stalking which we will address later. </a:t>
            </a:r>
            <a:endParaRPr sz="1400"/>
          </a:p>
          <a:p>
            <a:pPr marL="0" lvl="0" indent="0" algn="l" rtl="0">
              <a:spcBef>
                <a:spcPts val="0"/>
              </a:spcBef>
              <a:spcAft>
                <a:spcPts val="0"/>
              </a:spcAft>
              <a:buNone/>
            </a:pPr>
            <a:r>
              <a:rPr lang="en" sz="1600">
                <a:solidFill>
                  <a:schemeClr val="dk1"/>
                </a:solidFill>
              </a:rPr>
              <a:t>This type of media depiction romanticizes the Joe character and people may not realize that stalking is scary and  a real issue that actually impacts many people.</a:t>
            </a:r>
            <a:endParaRPr sz="1600">
              <a:solidFill>
                <a:schemeClr val="dk1"/>
              </a:solidFill>
            </a:endParaRPr>
          </a:p>
          <a:p>
            <a:pPr marL="0" lvl="0" indent="0" algn="l" rtl="0">
              <a:spcBef>
                <a:spcPts val="0"/>
              </a:spcBef>
              <a:spcAft>
                <a:spcPts val="0"/>
              </a:spcAft>
              <a:buNone/>
            </a:pPr>
            <a:r>
              <a:rPr lang="en" sz="1600">
                <a:solidFill>
                  <a:schemeClr val="dk1"/>
                </a:solidFill>
              </a:rPr>
              <a:t>As you can see we have addressed mining friends for information, this is called “stalking via proxy”, many stalkers get information about their victims from family, friends, colleagues, and others and/or get those people to engage in stalking behavior unwittingly. Often the victim’s community offers this information without realizing the situation. </a:t>
            </a:r>
            <a:endParaRPr sz="1500">
              <a:solidFill>
                <a:schemeClr val="dk1"/>
              </a:solidFill>
            </a:endParaRPr>
          </a:p>
          <a:p>
            <a:pPr marL="0" lvl="0" indent="0" algn="l" rtl="0">
              <a:spcBef>
                <a:spcPts val="0"/>
              </a:spcBef>
              <a:spcAft>
                <a:spcPts val="0"/>
              </a:spcAft>
              <a:buNone/>
            </a:pPr>
            <a:endParaRPr sz="16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cc04480c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cc04480c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Roses story </a:t>
            </a:r>
            <a:endParaRPr/>
          </a:p>
          <a:p>
            <a:pPr marL="0" lvl="0" indent="0" algn="l" rtl="0">
              <a:spcBef>
                <a:spcPts val="0"/>
              </a:spcBef>
              <a:spcAft>
                <a:spcPts val="0"/>
              </a:spcAft>
              <a:buNone/>
            </a:pPr>
            <a:r>
              <a:rPr lang="en"/>
              <a:t>You receive a call. A woman is crying and gasping, struggling to speak on the other end. When she finally calms down, she says: “There’s a cup of coffee in my car.Eventually, the victim says:</a:t>
            </a:r>
            <a:endParaRPr/>
          </a:p>
          <a:p>
            <a:pPr marL="0" lvl="0" indent="0" algn="l" rtl="0">
              <a:spcBef>
                <a:spcPts val="0"/>
              </a:spcBef>
              <a:spcAft>
                <a:spcPts val="0"/>
              </a:spcAft>
              <a:buNone/>
            </a:pPr>
            <a:r>
              <a:rPr lang="en"/>
              <a:t>“She’s here.” It turns out that the caller is a stalking victim who recently relocated. She did not believe that her stalker ex-girlfriend – who has threatened her repeatedly and physically abused her in the past -- knew where she   was. When she left for work this morning, there was a cup of coffee in her car with the pet name her ex uses for her on it.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7aaa41f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7aaa41f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7aaa41fe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7aaa41fe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cb60ab822f_1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cb60ab822f_1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 sz="1200">
                <a:solidFill>
                  <a:schemeClr val="dk1"/>
                </a:solidFill>
                <a:latin typeface="Montserrat"/>
                <a:ea typeface="Montserrat"/>
                <a:cs typeface="Montserrat"/>
                <a:sym typeface="Montserrat"/>
              </a:rPr>
              <a:t>Crimes include domestic violence, sexual assault, dating violence, and stalking. When a crime covered by the Clery Act occurs, campus officials are required to evaluate if there is a serious or ongoing threat to the campus community to determine if a timely warning needs to be issued to all staff and students.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cb60ab822f_1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cb60ab822f_1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Pendergast is the Title IX coordinator at Concord.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d75c76125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d75c76125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 stats: 1 in 7 transgender and nonbinary/genderqueer students reported experiencing stalking, compared to 1 in 17 of all students; Transgender and nonbinary/genderqueer student victims were more likely than cisgender student victims to contact a program or resource for help</a:t>
            </a:r>
            <a:endParaRPr/>
          </a:p>
          <a:p>
            <a:pPr marL="0" lvl="0" indent="0" algn="l" rtl="0">
              <a:spcBef>
                <a:spcPts val="0"/>
              </a:spcBef>
              <a:spcAft>
                <a:spcPts val="0"/>
              </a:spcAft>
              <a:buNone/>
            </a:pPr>
            <a:endParaRPr/>
          </a:p>
          <a:p>
            <a:pPr marL="0" lvl="0" indent="0" algn="l" rtl="0">
              <a:spcBef>
                <a:spcPts val="0"/>
              </a:spcBef>
              <a:spcAft>
                <a:spcPts val="0"/>
              </a:spcAft>
              <a:buNone/>
            </a:pPr>
            <a:r>
              <a:rPr lang="en"/>
              <a:t>Minority students are nearly twice as likely to be stalked by an acquaintance or a stranger than a former partner.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07aaa41fe9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07aaa41fe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cb6d4fff9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cb6d4fff9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05aad17dc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05aad17dc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ca95b98c08_0_3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1ca95b98c08_0_3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cf4eb648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cf4eb648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Through technology and our use of social media, we can quickly and easily connect with other people. However, typical activities such as tweeting, updating a Facebook status, or using a phone’s GPS to find local restaurants can all be misused by abusers to stalk, harass, surveil, and control you. Mobile devices include call records, texts, web surfing and physical location histories. Many social media apps also track a user’s friends, conversations and location.The goal of the technology abuse can be to track or control you, to isolate you  from supportive friends and family, or to damage a your credibility or work-life.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cce70d57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cce70d57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000">
                <a:solidFill>
                  <a:schemeClr val="dk1"/>
                </a:solidFill>
              </a:rPr>
              <a:t>As an advocate I can also help victims to document what the stalker is doing and the victim is experiencing so that a record of stalking incidents and behaviors is established. If you choose to engage law enforcement, this documentation can be used to help begin an investigation</a:t>
            </a:r>
            <a:r>
              <a:rPr lang="en" sz="600">
                <a:solidFill>
                  <a:schemeClr val="dk1"/>
                </a:solidFill>
              </a:rPr>
              <a:t>. </a:t>
            </a:r>
            <a:r>
              <a:rPr lang="en">
                <a:solidFill>
                  <a:schemeClr val="dk1"/>
                </a:solidFill>
              </a:rPr>
              <a:t>Though our gut reaction is to hit ‘delete,’ we need to consider documenting what’s happening on the device before removing it.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d75c76125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1d75c76125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Tell: Tell your friends, family, or any trusted adult that this person is stalking you. Ask them for help. Even if you feel like the situation is embarrassing, and you’d rather keep it private, DON’T. This will enable the stalker to continue. Support from others is usually helpful to figure out how to stop the stalking and protect you from harm, even though many victims of stalking feel ashamed about the situation.</a:t>
            </a:r>
            <a:endParaRPr/>
          </a:p>
          <a:p>
            <a:pPr marL="0" lvl="0" indent="0" algn="l" rtl="0">
              <a:spcBef>
                <a:spcPts val="0"/>
              </a:spcBef>
              <a:spcAft>
                <a:spcPts val="0"/>
              </a:spcAft>
              <a:buNone/>
            </a:pPr>
            <a:endParaRPr/>
          </a:p>
          <a:p>
            <a:pPr marL="0" lvl="0" indent="0" algn="l" rtl="0">
              <a:spcBef>
                <a:spcPts val="0"/>
              </a:spcBef>
              <a:spcAft>
                <a:spcPts val="0"/>
              </a:spcAft>
              <a:buNone/>
            </a:pPr>
            <a:r>
              <a:rPr lang="en"/>
              <a:t>Block: Most stalkers won’t listen when you ask them to stop contacting you. That’s why it’s essential, as a precautionary measure, to block their phone number and email address to prevent them from trying to reach you again. You’ll also need to block them on social media.</a:t>
            </a:r>
            <a:endParaRPr/>
          </a:p>
          <a:p>
            <a:pPr marL="0" lvl="0" indent="0" algn="l" rtl="0">
              <a:spcBef>
                <a:spcPts val="0"/>
              </a:spcBef>
              <a:spcAft>
                <a:spcPts val="0"/>
              </a:spcAft>
              <a:buNone/>
            </a:pPr>
            <a:endParaRPr/>
          </a:p>
          <a:p>
            <a:pPr marL="0" lvl="0" indent="0" algn="l" rtl="0">
              <a:spcBef>
                <a:spcPts val="0"/>
              </a:spcBef>
              <a:spcAft>
                <a:spcPts val="0"/>
              </a:spcAft>
              <a:buNone/>
            </a:pPr>
            <a:r>
              <a:rPr lang="en"/>
              <a:t>Social Media Profiles: Stalkers are resourceful; they could keep creating new email addresses and social media profiles just to gain access to you and/or what you’re posting. If your profile is public, your stalker can easily continue seeing your pictures, status, and other personal information. While making your posts private does limit your ability to share with a higher audience, and people who aren’t your “friends”, it immediately keeps you safer.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Real time: Don’t post photos or videos on social media that show your exact location at that point in time. Even if your profile is already on private, your stalker could easily figure out where you are by using one of your “friend’s” accounts. Additionally, turn off Location Services on your smartphone.</a:t>
            </a:r>
            <a:endParaRPr/>
          </a:p>
          <a:p>
            <a:pPr marL="0" lvl="0" indent="0" algn="l" rtl="0">
              <a:spcBef>
                <a:spcPts val="0"/>
              </a:spcBef>
              <a:spcAft>
                <a:spcPts val="0"/>
              </a:spcAft>
              <a:buNone/>
            </a:pPr>
            <a:endParaRPr/>
          </a:p>
          <a:p>
            <a:pPr marL="0" lvl="0" indent="0" algn="l" rtl="0">
              <a:spcBef>
                <a:spcPts val="0"/>
              </a:spcBef>
              <a:spcAft>
                <a:spcPts val="0"/>
              </a:spcAft>
              <a:buNone/>
            </a:pPr>
            <a:r>
              <a:rPr lang="en"/>
              <a:t>Report: Stalking falls under the “harassment” category of most social media platforms. This means you can report this person on whichever platform they are using to contact you.</a:t>
            </a:r>
            <a:endParaRPr/>
          </a:p>
          <a:p>
            <a:pPr marL="0" lvl="0" indent="0" algn="l" rtl="0">
              <a:spcBef>
                <a:spcPts val="0"/>
              </a:spcBef>
              <a:spcAft>
                <a:spcPts val="0"/>
              </a:spcAft>
              <a:buNone/>
            </a:pPr>
            <a:endParaRPr/>
          </a:p>
          <a:p>
            <a:pPr marL="0" lvl="0" indent="0" algn="l" rtl="0">
              <a:spcBef>
                <a:spcPts val="0"/>
              </a:spcBef>
              <a:spcAft>
                <a:spcPts val="0"/>
              </a:spcAft>
              <a:buNone/>
            </a:pPr>
            <a:r>
              <a:rPr lang="en"/>
              <a:t>Change: If the stalker used to be a close friend or partner, they might know the password (or two) to your phone, laptop, email, social media, etc. Change these passwords immediately, and make them very hard to guess.</a:t>
            </a:r>
            <a:endParaRPr/>
          </a:p>
          <a:p>
            <a:pPr marL="0" lvl="0" indent="0" algn="l" rtl="0">
              <a:spcBef>
                <a:spcPts val="0"/>
              </a:spcBef>
              <a:spcAft>
                <a:spcPts val="0"/>
              </a:spcAft>
              <a:buNone/>
            </a:pPr>
            <a:endParaRPr/>
          </a:p>
          <a:p>
            <a:pPr marL="0" lvl="0" indent="0" algn="l" rtl="0">
              <a:spcBef>
                <a:spcPts val="0"/>
              </a:spcBef>
              <a:spcAft>
                <a:spcPts val="0"/>
              </a:spcAft>
              <a:buNone/>
            </a:pPr>
            <a:r>
              <a:rPr lang="en"/>
              <a:t>Contact: police will give you a number of options as to what to do. Bring whatever evidence you have of the stalking: screenshots of text messages, tangible notes/gifts that they sent you, screenshots of call logs, printed email messages, etc. Having documented evidence of the stalking will help you receive a protection order if necessary.</a:t>
            </a:r>
            <a:endParaRPr/>
          </a:p>
          <a:p>
            <a:pPr marL="0" lvl="0" indent="0" algn="l" rtl="0">
              <a:spcBef>
                <a:spcPts val="0"/>
              </a:spcBef>
              <a:spcAft>
                <a:spcPts val="0"/>
              </a:spcAft>
              <a:buNone/>
            </a:pPr>
            <a:endParaRPr/>
          </a:p>
          <a:p>
            <a:pPr marL="0" lvl="0" indent="0" algn="l" rtl="0">
              <a:spcBef>
                <a:spcPts val="0"/>
              </a:spcBef>
              <a:spcAft>
                <a:spcPts val="0"/>
              </a:spcAft>
              <a:buNone/>
            </a:pPr>
            <a:r>
              <a:rPr lang="en"/>
              <a:t>Call 911: If the stalker is threatening to harm you – in person or online – then you need to get help as soon as possible. Call 911 and report what’s going on. You can also call 911 if the stalker is threatening to kill themselves if you don’t “call them back”/”keep talking to them”/”return their advances”. Even you think the stalker is just “being manipulative,” don’t hesitate to report them to emergency services.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ca95b98c08_0_3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ca95b98c08_0_3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d75c76125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d75c76125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d75c76125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d75c76125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Sexual assault offenders often groom their victims. The grooming process involves selecting a target, developing trust, and building a relationship.   This could be an unsuspecting college freshman being targeted,  maybe a person with a cognitive disability being taken advantage of, or someone you meet on an internet dating site.  A unique aspect of the grooming process is that it occurs over time, so a victim’s sense of fear or that something may not feel ‘right’ is diminished.  Keep in mind that fear doesn’t have to be associated with a single incident related to stalking  – it can be the culmination of the combined behaviors.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Stalking can be part of that grooming process in a planned sexual assault as the offender follows the target, gathering information about patterns of behavior.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d75c76125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d75c76125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ca95b98c08_0_3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ca95b98c08_0_3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ca95b98c08_0_3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ca95b98c08_0_3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ca95b98c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ca95b98c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cb60ab822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cb60ab822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you think a stalking victim wouldn’t call law enforcement or seek victim services? What would be keeping them from reporting?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d83208929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1d83208929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Tell students where kits can be found and explain contents of kit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d83208929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1d83208929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DVPO: 90 days, 180 days, 1 year.</a:t>
            </a:r>
            <a:endParaRPr/>
          </a:p>
          <a:p>
            <a:pPr marL="0" lvl="0" indent="0" algn="l" rtl="0">
              <a:spcBef>
                <a:spcPts val="0"/>
              </a:spcBef>
              <a:spcAft>
                <a:spcPts val="0"/>
              </a:spcAft>
              <a:buNone/>
            </a:pPr>
            <a:r>
              <a:rPr lang="en"/>
              <a:t>PSO: Up to 2 years.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d75c76125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d75c76125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 stalking victim’s level of fear and need may vary and change based on the stalker’s behaviors.</a:t>
            </a:r>
            <a:endParaRPr/>
          </a:p>
          <a:p>
            <a:pPr marL="457200" lvl="0" indent="-298450" algn="l" rtl="0">
              <a:spcBef>
                <a:spcPts val="0"/>
              </a:spcBef>
              <a:spcAft>
                <a:spcPts val="0"/>
              </a:spcAft>
              <a:buSzPts val="1100"/>
              <a:buAutoNum type="arabicPeriod"/>
            </a:pPr>
            <a:r>
              <a:rPr lang="en"/>
              <a:t>Encourage your friend to work with a professional to develop a safety plan and urge law enforcement involvement.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cf4eb6487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cf4eb6487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d83208929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1d8320892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advocate with the Family Refuge Center will assist and accompany you in a confidential setting, providing you with the tools to document behaviors and resources to guide you through the process. We offer accompaniment with law enforcement as well if you choose to report the stalking, we will be with you every step of the way. If you feel that you are being stalked reach out to an advocate at our center or to local law enforcement.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d75c761252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d75c76125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Finish flyer about contacts on campus and off</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There are 6 dual programs throughout the state; others are “stand-alone” programs, serving only victims of domestic violence or victims of sexual assault. </a:t>
            </a:r>
            <a:endParaRPr sz="1400">
              <a:solidFill>
                <a:schemeClr val="dk1"/>
              </a:solidFill>
              <a:latin typeface="Montserrat"/>
              <a:ea typeface="Montserrat"/>
              <a:cs typeface="Montserrat"/>
              <a:sym typeface="Montserrat"/>
            </a:endParaRPr>
          </a:p>
          <a:p>
            <a:pPr marL="914400" lvl="1" indent="-317500" algn="l" rtl="0">
              <a:lnSpc>
                <a:spcPct val="115000"/>
              </a:lnSpc>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In Mercer County, we serve </a:t>
            </a:r>
            <a:r>
              <a:rPr lang="en" sz="1400" u="sng">
                <a:solidFill>
                  <a:schemeClr val="dk1"/>
                </a:solidFill>
                <a:latin typeface="Montserrat"/>
                <a:ea typeface="Montserrat"/>
                <a:cs typeface="Montserrat"/>
                <a:sym typeface="Montserrat"/>
              </a:rPr>
              <a:t>solely</a:t>
            </a:r>
            <a:r>
              <a:rPr lang="en" sz="1400">
                <a:solidFill>
                  <a:schemeClr val="dk1"/>
                </a:solidFill>
                <a:latin typeface="Montserrat"/>
                <a:ea typeface="Montserrat"/>
                <a:cs typeface="Montserrat"/>
                <a:sym typeface="Montserrat"/>
              </a:rPr>
              <a:t> as a Rape Crisis Center.  SAFE (Stop Abusive Family Environments) provides domestic violence services in Mercer County.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ca2468cdbd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ca2468cdbd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latin typeface="Nunito"/>
                <a:ea typeface="Nunito"/>
                <a:cs typeface="Nunito"/>
                <a:sym typeface="Nunito"/>
              </a:rPr>
              <a:t>Shelter: The average length of stay in shelter is 10-12 weeks. While in shelter; all food and personal hygiene items are provided by the agency. Advocates in shelter work to move the victims to feelings of safety, physical safety, and independent living.  </a:t>
            </a:r>
            <a:endParaRPr sz="1400">
              <a:solidFill>
                <a:schemeClr val="dk1"/>
              </a:solidFill>
              <a:latin typeface="Nunito"/>
              <a:ea typeface="Nunito"/>
              <a:cs typeface="Nunito"/>
              <a:sym typeface="Nunito"/>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cc7554a049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hear the word advocate what do you think it means? An advocate is someone who helps people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Medical Accompaniment I respond to hospital calls to support the client through the forensic exam process when dealing with assault. I can also provide transport to medical appointments as needed. In case management, I assess your needs and work with you to provide you with the resources or referrals you may need. Each person and situation is unique and requires different services, this is an ongoing process and I help to support the client through this every step of the way. Economic Advocacy: If the client has financial needs I can assist by providing emergency funds, as well as help coordinate with employment services available in our county. I provide criminal advocacy by accompanying clients to hearings as well as assist the client by coordinating with the court advocates. This process can be confusing but we can help you navigate this! In Civil Legal advocacy I can refer to legal aid, as well as accompany you to hearings and be there as support. Safety planning: If you are trying to leave a violent situation we can work together to develop a plan for you to be able to leave safely.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07a9a8b46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345363"/>
            <a:ext cx="7717500" cy="164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2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188648"/>
            <a:ext cx="61203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title" idx="2" hasCustomPrompt="1"/>
          </p:nvPr>
        </p:nvSpPr>
        <p:spPr>
          <a:xfrm>
            <a:off x="14826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081199"/>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4"/>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4"/>
          <p:cNvSpPr txBox="1">
            <a:spLocks noGrp="1"/>
          </p:cNvSpPr>
          <p:nvPr>
            <p:ph type="title" idx="4" hasCustomPrompt="1"/>
          </p:nvPr>
        </p:nvSpPr>
        <p:spPr>
          <a:xfrm>
            <a:off x="41664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4"/>
          <p:cNvSpPr txBox="1">
            <a:spLocks noGrp="1"/>
          </p:cNvSpPr>
          <p:nvPr>
            <p:ph type="title" idx="7" hasCustomPrompt="1"/>
          </p:nvPr>
        </p:nvSpPr>
        <p:spPr>
          <a:xfrm>
            <a:off x="68502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4"/>
          <p:cNvSpPr txBox="1">
            <a:spLocks noGrp="1"/>
          </p:cNvSpPr>
          <p:nvPr>
            <p:ph type="title" idx="13" hasCustomPrompt="1"/>
          </p:nvPr>
        </p:nvSpPr>
        <p:spPr>
          <a:xfrm>
            <a:off x="14826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4"/>
          <p:cNvSpPr txBox="1">
            <a:spLocks noGrp="1"/>
          </p:cNvSpPr>
          <p:nvPr>
            <p:ph type="title" idx="16" hasCustomPrompt="1"/>
          </p:nvPr>
        </p:nvSpPr>
        <p:spPr>
          <a:xfrm>
            <a:off x="41664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4"/>
          <p:cNvSpPr txBox="1">
            <a:spLocks noGrp="1"/>
          </p:cNvSpPr>
          <p:nvPr>
            <p:ph type="title" idx="19" hasCustomPrompt="1"/>
          </p:nvPr>
        </p:nvSpPr>
        <p:spPr>
          <a:xfrm>
            <a:off x="68502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4"/>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9" name="Google Shape;109;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2808253"/>
            <a:ext cx="4323000" cy="4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15" name="Google Shape;115;p1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16" name="Google Shape;116;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12">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2821263"/>
            <a:ext cx="4323000" cy="497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20" name="Google Shape;120;p16"/>
          <p:cNvSpPr txBox="1">
            <a:spLocks noGrp="1"/>
          </p:cNvSpPr>
          <p:nvPr>
            <p:ph type="subTitle" idx="1"/>
          </p:nvPr>
        </p:nvSpPr>
        <p:spPr>
          <a:xfrm>
            <a:off x="699900" y="1675902"/>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21" name="Google Shape;12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134" name="Google Shape;134;p18"/>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5" name="Google Shape;135;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2511803"/>
            <a:ext cx="3714900" cy="8058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Google Shape;148;p20"/>
          <p:cNvSpPr txBox="1">
            <a:spLocks noGrp="1"/>
          </p:cNvSpPr>
          <p:nvPr>
            <p:ph type="title" idx="2" hasCustomPrompt="1"/>
          </p:nvPr>
        </p:nvSpPr>
        <p:spPr>
          <a:xfrm>
            <a:off x="3741925" y="1484693"/>
            <a:ext cx="1650900" cy="97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3244000"/>
            <a:ext cx="4561200" cy="3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50" name="Google Shape;150;p20"/>
          <p:cNvCxnSpPr/>
          <p:nvPr/>
        </p:nvCxnSpPr>
        <p:spPr>
          <a:xfrm rot="10800000">
            <a:off x="-30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6" name="Google Shape;156;p2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7207350" y="-153175"/>
            <a:ext cx="2120400" cy="1273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17">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877475" y="445025"/>
            <a:ext cx="538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3"/>
          <p:cNvSpPr txBox="1">
            <a:spLocks noGrp="1"/>
          </p:cNvSpPr>
          <p:nvPr>
            <p:ph type="subTitle" idx="1"/>
          </p:nvPr>
        </p:nvSpPr>
        <p:spPr>
          <a:xfrm>
            <a:off x="32267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0" name="Google Shape;170;p23"/>
          <p:cNvSpPr txBox="1">
            <a:spLocks noGrp="1"/>
          </p:cNvSpPr>
          <p:nvPr>
            <p:ph type="subTitle" idx="2"/>
          </p:nvPr>
        </p:nvSpPr>
        <p:spPr>
          <a:xfrm>
            <a:off x="32267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23"/>
          <p:cNvSpPr txBox="1">
            <a:spLocks noGrp="1"/>
          </p:cNvSpPr>
          <p:nvPr>
            <p:ph type="subTitle" idx="3"/>
          </p:nvPr>
        </p:nvSpPr>
        <p:spPr>
          <a:xfrm>
            <a:off x="7191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2" name="Google Shape;172;p23"/>
          <p:cNvSpPr txBox="1">
            <a:spLocks noGrp="1"/>
          </p:cNvSpPr>
          <p:nvPr>
            <p:ph type="subTitle" idx="4"/>
          </p:nvPr>
        </p:nvSpPr>
        <p:spPr>
          <a:xfrm>
            <a:off x="7191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3"/>
          <p:cNvSpPr txBox="1">
            <a:spLocks noGrp="1"/>
          </p:cNvSpPr>
          <p:nvPr>
            <p:ph type="subTitle" idx="5"/>
          </p:nvPr>
        </p:nvSpPr>
        <p:spPr>
          <a:xfrm>
            <a:off x="32267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4" name="Google Shape;174;p23"/>
          <p:cNvSpPr txBox="1">
            <a:spLocks noGrp="1"/>
          </p:cNvSpPr>
          <p:nvPr>
            <p:ph type="subTitle" idx="6"/>
          </p:nvPr>
        </p:nvSpPr>
        <p:spPr>
          <a:xfrm>
            <a:off x="322670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3"/>
          <p:cNvSpPr txBox="1">
            <a:spLocks noGrp="1"/>
          </p:cNvSpPr>
          <p:nvPr>
            <p:ph type="subTitle" idx="7"/>
          </p:nvPr>
        </p:nvSpPr>
        <p:spPr>
          <a:xfrm>
            <a:off x="7191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6" name="Google Shape;176;p23"/>
          <p:cNvSpPr txBox="1">
            <a:spLocks noGrp="1"/>
          </p:cNvSpPr>
          <p:nvPr>
            <p:ph type="subTitle" idx="8"/>
          </p:nvPr>
        </p:nvSpPr>
        <p:spPr>
          <a:xfrm>
            <a:off x="71915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77" name="Google Shape;177;p2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8">
    <p:spTree>
      <p:nvGrpSpPr>
        <p:cNvPr id="1" name="Shape 179"/>
        <p:cNvGrpSpPr/>
        <p:nvPr/>
      </p:nvGrpSpPr>
      <p:grpSpPr>
        <a:xfrm>
          <a:off x="0" y="0"/>
          <a:ext cx="0" cy="0"/>
          <a:chOff x="0" y="0"/>
          <a:chExt cx="0" cy="0"/>
        </a:xfrm>
      </p:grpSpPr>
      <p:cxnSp>
        <p:nvCxnSpPr>
          <p:cNvPr id="180" name="Google Shape;180;p2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1" name="Google Shape;181;p2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2" name="Google Shape;182;p2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83" name="Google Shape;183;p2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84" name="Google Shape;184;p24"/>
          <p:cNvSpPr txBox="1">
            <a:spLocks noGrp="1"/>
          </p:cNvSpPr>
          <p:nvPr>
            <p:ph type="body" idx="1"/>
          </p:nvPr>
        </p:nvSpPr>
        <p:spPr>
          <a:xfrm>
            <a:off x="5547900" y="3007750"/>
            <a:ext cx="2883000" cy="15954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marL="914400" lvl="1" indent="-317500" rtl="0">
              <a:lnSpc>
                <a:spcPct val="100000"/>
              </a:lnSpc>
              <a:spcBef>
                <a:spcPts val="0"/>
              </a:spcBef>
              <a:spcAft>
                <a:spcPts val="0"/>
              </a:spcAft>
              <a:buSzPts val="1400"/>
              <a:buChar char="○"/>
              <a:defRPr sz="3000">
                <a:latin typeface="Vidaloka"/>
                <a:ea typeface="Vidaloka"/>
                <a:cs typeface="Vidaloka"/>
                <a:sym typeface="Vidaloka"/>
              </a:defRPr>
            </a:lvl2pPr>
            <a:lvl3pPr marL="1371600" lvl="2" indent="-317500" rtl="0">
              <a:lnSpc>
                <a:spcPct val="100000"/>
              </a:lnSpc>
              <a:spcBef>
                <a:spcPts val="0"/>
              </a:spcBef>
              <a:spcAft>
                <a:spcPts val="0"/>
              </a:spcAft>
              <a:buSzPts val="1400"/>
              <a:buChar char="■"/>
              <a:defRPr sz="3000">
                <a:latin typeface="Vidaloka"/>
                <a:ea typeface="Vidaloka"/>
                <a:cs typeface="Vidaloka"/>
                <a:sym typeface="Vidaloka"/>
              </a:defRPr>
            </a:lvl3pPr>
            <a:lvl4pPr marL="1828800" lvl="3" indent="-317500" rtl="0">
              <a:lnSpc>
                <a:spcPct val="100000"/>
              </a:lnSpc>
              <a:spcBef>
                <a:spcPts val="0"/>
              </a:spcBef>
              <a:spcAft>
                <a:spcPts val="0"/>
              </a:spcAft>
              <a:buSzPts val="1400"/>
              <a:buChar char="●"/>
              <a:defRPr sz="3000">
                <a:latin typeface="Vidaloka"/>
                <a:ea typeface="Vidaloka"/>
                <a:cs typeface="Vidaloka"/>
                <a:sym typeface="Vidaloka"/>
              </a:defRPr>
            </a:lvl4pPr>
            <a:lvl5pPr marL="2286000" lvl="4" indent="-317500" rtl="0">
              <a:lnSpc>
                <a:spcPct val="100000"/>
              </a:lnSpc>
              <a:spcBef>
                <a:spcPts val="0"/>
              </a:spcBef>
              <a:spcAft>
                <a:spcPts val="0"/>
              </a:spcAft>
              <a:buSzPts val="1400"/>
              <a:buChar char="○"/>
              <a:defRPr sz="3000">
                <a:latin typeface="Vidaloka"/>
                <a:ea typeface="Vidaloka"/>
                <a:cs typeface="Vidaloka"/>
                <a:sym typeface="Vidaloka"/>
              </a:defRPr>
            </a:lvl5pPr>
            <a:lvl6pPr marL="2743200" lvl="5" indent="-317500" rtl="0">
              <a:lnSpc>
                <a:spcPct val="100000"/>
              </a:lnSpc>
              <a:spcBef>
                <a:spcPts val="0"/>
              </a:spcBef>
              <a:spcAft>
                <a:spcPts val="0"/>
              </a:spcAft>
              <a:buSzPts val="1400"/>
              <a:buChar char="■"/>
              <a:defRPr sz="3000">
                <a:latin typeface="Vidaloka"/>
                <a:ea typeface="Vidaloka"/>
                <a:cs typeface="Vidaloka"/>
                <a:sym typeface="Vidaloka"/>
              </a:defRPr>
            </a:lvl6pPr>
            <a:lvl7pPr marL="3200400" lvl="6" indent="-317500" rtl="0">
              <a:lnSpc>
                <a:spcPct val="100000"/>
              </a:lnSpc>
              <a:spcBef>
                <a:spcPts val="0"/>
              </a:spcBef>
              <a:spcAft>
                <a:spcPts val="0"/>
              </a:spcAft>
              <a:buSzPts val="1400"/>
              <a:buChar char="●"/>
              <a:defRPr sz="3000">
                <a:latin typeface="Vidaloka"/>
                <a:ea typeface="Vidaloka"/>
                <a:cs typeface="Vidaloka"/>
                <a:sym typeface="Vidaloka"/>
              </a:defRPr>
            </a:lvl7pPr>
            <a:lvl8pPr marL="3657600" lvl="7" indent="-317500" rtl="0">
              <a:lnSpc>
                <a:spcPct val="100000"/>
              </a:lnSpc>
              <a:spcBef>
                <a:spcPts val="0"/>
              </a:spcBef>
              <a:spcAft>
                <a:spcPts val="0"/>
              </a:spcAft>
              <a:buSzPts val="1400"/>
              <a:buChar char="○"/>
              <a:defRPr sz="3000">
                <a:latin typeface="Vidaloka"/>
                <a:ea typeface="Vidaloka"/>
                <a:cs typeface="Vidaloka"/>
                <a:sym typeface="Vidaloka"/>
              </a:defRPr>
            </a:lvl8pPr>
            <a:lvl9pPr marL="4114800" lvl="8" indent="-317500" rtl="0">
              <a:lnSpc>
                <a:spcPct val="100000"/>
              </a:lnSpc>
              <a:spcBef>
                <a:spcPts val="0"/>
              </a:spcBef>
              <a:spcAft>
                <a:spcPts val="0"/>
              </a:spcAft>
              <a:buSzPts val="1400"/>
              <a:buChar char="■"/>
              <a:defRPr sz="3000">
                <a:latin typeface="Vidaloka"/>
                <a:ea typeface="Vidaloka"/>
                <a:cs typeface="Vidaloka"/>
                <a:sym typeface="Vidalok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CUSTOM_19">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1345375"/>
            <a:ext cx="6120300" cy="1644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a:spLocks noGrp="1"/>
          </p:cNvSpPr>
          <p:nvPr>
            <p:ph type="subTitle" idx="1"/>
          </p:nvPr>
        </p:nvSpPr>
        <p:spPr>
          <a:xfrm>
            <a:off x="713225" y="3188648"/>
            <a:ext cx="61203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88" name="Google Shape;188;p2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4" name="Google Shape;194;p26"/>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95" name="Google Shape;195;p26"/>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6" name="Google Shape;196;p2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20">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373850" y="944250"/>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1" name="Google Shape;201;p27"/>
          <p:cNvSpPr txBox="1">
            <a:spLocks noGrp="1"/>
          </p:cNvSpPr>
          <p:nvPr>
            <p:ph type="title" idx="2" hasCustomPrompt="1"/>
          </p:nvPr>
        </p:nvSpPr>
        <p:spPr>
          <a:xfrm>
            <a:off x="2294850" y="1096650"/>
            <a:ext cx="1650900" cy="97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202" name="Google Shape;202;p27"/>
          <p:cNvSpPr txBox="1">
            <a:spLocks noGrp="1"/>
          </p:cNvSpPr>
          <p:nvPr>
            <p:ph type="subTitle" idx="1"/>
          </p:nvPr>
        </p:nvSpPr>
        <p:spPr>
          <a:xfrm>
            <a:off x="4373850" y="1593150"/>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3" name="Google Shape;203;p2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043725" y="922567"/>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1" name="Google Shape;211;p28"/>
          <p:cNvSpPr txBox="1">
            <a:spLocks noGrp="1"/>
          </p:cNvSpPr>
          <p:nvPr>
            <p:ph type="subTitle" idx="1"/>
          </p:nvPr>
        </p:nvSpPr>
        <p:spPr>
          <a:xfrm>
            <a:off x="1043725" y="3360938"/>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2" name="Google Shape;212;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5322650" y="-80625"/>
            <a:ext cx="4005000" cy="20073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21">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310925" y="962565"/>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7" name="Google Shape;217;p29"/>
          <p:cNvSpPr txBox="1">
            <a:spLocks noGrp="1"/>
          </p:cNvSpPr>
          <p:nvPr>
            <p:ph type="subTitle" idx="1"/>
          </p:nvPr>
        </p:nvSpPr>
        <p:spPr>
          <a:xfrm>
            <a:off x="5310925" y="3400935"/>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solidFill>
                  <a:schemeClr val="dk1"/>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8" name="Google Shape;218;p2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9" name="Google Shape;219;p2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1" name="Google Shape;221;p2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2" name="Google Shape;222;p2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3" name="Google Shape;223;p2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224"/>
        <p:cNvGrpSpPr/>
        <p:nvPr/>
      </p:nvGrpSpPr>
      <p:grpSpPr>
        <a:xfrm>
          <a:off x="0" y="0"/>
          <a:ext cx="0" cy="0"/>
          <a:chOff x="0" y="0"/>
          <a:chExt cx="0" cy="0"/>
        </a:xfrm>
      </p:grpSpPr>
      <p:sp>
        <p:nvSpPr>
          <p:cNvPr id="225" name="Google Shape;225;p30"/>
          <p:cNvSpPr txBox="1">
            <a:spLocks noGrp="1"/>
          </p:cNvSpPr>
          <p:nvPr>
            <p:ph type="subTitle" idx="1"/>
          </p:nvPr>
        </p:nvSpPr>
        <p:spPr>
          <a:xfrm>
            <a:off x="3509000"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6" name="Google Shape;226;p30"/>
          <p:cNvSpPr txBox="1">
            <a:spLocks noGrp="1"/>
          </p:cNvSpPr>
          <p:nvPr>
            <p:ph type="subTitle" idx="2"/>
          </p:nvPr>
        </p:nvSpPr>
        <p:spPr>
          <a:xfrm>
            <a:off x="35090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7" name="Google Shape;227;p30"/>
          <p:cNvSpPr txBox="1">
            <a:spLocks noGrp="1"/>
          </p:cNvSpPr>
          <p:nvPr>
            <p:ph type="subTitle" idx="3"/>
          </p:nvPr>
        </p:nvSpPr>
        <p:spPr>
          <a:xfrm>
            <a:off x="95302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8" name="Google Shape;228;p30"/>
          <p:cNvSpPr txBox="1">
            <a:spLocks noGrp="1"/>
          </p:cNvSpPr>
          <p:nvPr>
            <p:ph type="subTitle" idx="4"/>
          </p:nvPr>
        </p:nvSpPr>
        <p:spPr>
          <a:xfrm>
            <a:off x="9531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30"/>
          <p:cNvSpPr txBox="1">
            <a:spLocks noGrp="1"/>
          </p:cNvSpPr>
          <p:nvPr>
            <p:ph type="subTitle" idx="5"/>
          </p:nvPr>
        </p:nvSpPr>
        <p:spPr>
          <a:xfrm>
            <a:off x="606487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0" name="Google Shape;230;p30"/>
          <p:cNvSpPr txBox="1">
            <a:spLocks noGrp="1"/>
          </p:cNvSpPr>
          <p:nvPr>
            <p:ph type="subTitle" idx="6"/>
          </p:nvPr>
        </p:nvSpPr>
        <p:spPr>
          <a:xfrm>
            <a:off x="606487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1" name="Google Shape;231;p30"/>
          <p:cNvSpPr txBox="1">
            <a:spLocks noGrp="1"/>
          </p:cNvSpPr>
          <p:nvPr>
            <p:ph type="title"/>
          </p:nvPr>
        </p:nvSpPr>
        <p:spPr>
          <a:xfrm>
            <a:off x="713225" y="445025"/>
            <a:ext cx="665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32" name="Google Shape;232;p3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3" name="Google Shape;233;p3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dk1"/>
              </a:buClr>
              <a:buSzPts val="1800"/>
              <a:buFont typeface="Lato"/>
              <a:buChar char="●"/>
              <a:defRPr sz="1100"/>
            </a:lvl1pPr>
            <a:lvl2pPr marL="914400" lvl="1" indent="-317500" rtl="0">
              <a:spcBef>
                <a:spcPts val="0"/>
              </a:spcBef>
              <a:spcAft>
                <a:spcPts val="0"/>
              </a:spcAft>
              <a:buClr>
                <a:schemeClr val="dk1"/>
              </a:buClr>
              <a:buSzPts val="1400"/>
              <a:buFont typeface="Lato"/>
              <a:buChar char="○"/>
              <a:defRPr/>
            </a:lvl2pPr>
            <a:lvl3pPr marL="1371600" lvl="2" indent="-317500" rtl="0">
              <a:spcBef>
                <a:spcPts val="0"/>
              </a:spcBef>
              <a:spcAft>
                <a:spcPts val="0"/>
              </a:spcAft>
              <a:buClr>
                <a:schemeClr val="dk1"/>
              </a:buClr>
              <a:buSzPts val="1400"/>
              <a:buFont typeface="Lato"/>
              <a:buChar char="■"/>
              <a:defRPr/>
            </a:lvl3pPr>
            <a:lvl4pPr marL="1828800" lvl="3" indent="-317500" rtl="0">
              <a:spcBef>
                <a:spcPts val="0"/>
              </a:spcBef>
              <a:spcAft>
                <a:spcPts val="0"/>
              </a:spcAft>
              <a:buClr>
                <a:schemeClr val="dk1"/>
              </a:buClr>
              <a:buSzPts val="1400"/>
              <a:buFont typeface="Lato"/>
              <a:buChar char="●"/>
              <a:defRPr/>
            </a:lvl4pPr>
            <a:lvl5pPr marL="2286000" lvl="4" indent="-317500" rtl="0">
              <a:spcBef>
                <a:spcPts val="0"/>
              </a:spcBef>
              <a:spcAft>
                <a:spcPts val="0"/>
              </a:spcAft>
              <a:buClr>
                <a:schemeClr val="dk1"/>
              </a:buClr>
              <a:buSzPts val="1400"/>
              <a:buFont typeface="Lato"/>
              <a:buChar char="○"/>
              <a:defRPr/>
            </a:lvl5pPr>
            <a:lvl6pPr marL="2743200" lvl="5" indent="-317500" rtl="0">
              <a:spcBef>
                <a:spcPts val="0"/>
              </a:spcBef>
              <a:spcAft>
                <a:spcPts val="0"/>
              </a:spcAft>
              <a:buClr>
                <a:schemeClr val="dk1"/>
              </a:buClr>
              <a:buSzPts val="1400"/>
              <a:buFont typeface="Lato"/>
              <a:buChar char="■"/>
              <a:defRPr/>
            </a:lvl6pPr>
            <a:lvl7pPr marL="3200400" lvl="6" indent="-317500" rtl="0">
              <a:spcBef>
                <a:spcPts val="0"/>
              </a:spcBef>
              <a:spcAft>
                <a:spcPts val="0"/>
              </a:spcAft>
              <a:buClr>
                <a:schemeClr val="dk1"/>
              </a:buClr>
              <a:buSzPts val="1400"/>
              <a:buFont typeface="Lato"/>
              <a:buChar char="●"/>
              <a:defRPr/>
            </a:lvl7pPr>
            <a:lvl8pPr marL="3657600" lvl="7" indent="-317500" rtl="0">
              <a:spcBef>
                <a:spcPts val="0"/>
              </a:spcBef>
              <a:spcAft>
                <a:spcPts val="0"/>
              </a:spcAft>
              <a:buClr>
                <a:schemeClr val="dk1"/>
              </a:buClr>
              <a:buSzPts val="1400"/>
              <a:buFont typeface="Lato"/>
              <a:buChar char="○"/>
              <a:defRPr/>
            </a:lvl8pPr>
            <a:lvl9pPr marL="4114800" lvl="8" indent="-317500" rtl="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CUSTOM_22">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3509000"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6" name="Google Shape;236;p31"/>
          <p:cNvSpPr txBox="1">
            <a:spLocks noGrp="1"/>
          </p:cNvSpPr>
          <p:nvPr>
            <p:ph type="subTitle" idx="2"/>
          </p:nvPr>
        </p:nvSpPr>
        <p:spPr>
          <a:xfrm>
            <a:off x="35090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31"/>
          <p:cNvSpPr txBox="1">
            <a:spLocks noGrp="1"/>
          </p:cNvSpPr>
          <p:nvPr>
            <p:ph type="subTitle" idx="3"/>
          </p:nvPr>
        </p:nvSpPr>
        <p:spPr>
          <a:xfrm>
            <a:off x="95302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8" name="Google Shape;238;p31"/>
          <p:cNvSpPr txBox="1">
            <a:spLocks noGrp="1"/>
          </p:cNvSpPr>
          <p:nvPr>
            <p:ph type="subTitle" idx="4"/>
          </p:nvPr>
        </p:nvSpPr>
        <p:spPr>
          <a:xfrm>
            <a:off x="9531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31"/>
          <p:cNvSpPr txBox="1">
            <a:spLocks noGrp="1"/>
          </p:cNvSpPr>
          <p:nvPr>
            <p:ph type="subTitle" idx="5"/>
          </p:nvPr>
        </p:nvSpPr>
        <p:spPr>
          <a:xfrm>
            <a:off x="606487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0" name="Google Shape;240;p31"/>
          <p:cNvSpPr txBox="1">
            <a:spLocks noGrp="1"/>
          </p:cNvSpPr>
          <p:nvPr>
            <p:ph type="subTitle" idx="6"/>
          </p:nvPr>
        </p:nvSpPr>
        <p:spPr>
          <a:xfrm>
            <a:off x="606487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242" name="Google Shape;242;p31"/>
          <p:cNvSpPr txBox="1">
            <a:spLocks noGrp="1"/>
          </p:cNvSpPr>
          <p:nvPr>
            <p:ph type="subTitle" idx="7"/>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3" name="Google Shape;243;p31"/>
          <p:cNvSpPr txBox="1">
            <a:spLocks noGrp="1"/>
          </p:cNvSpPr>
          <p:nvPr>
            <p:ph type="subTitle" idx="8"/>
          </p:nvPr>
        </p:nvSpPr>
        <p:spPr>
          <a:xfrm>
            <a:off x="35090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31"/>
          <p:cNvSpPr txBox="1">
            <a:spLocks noGrp="1"/>
          </p:cNvSpPr>
          <p:nvPr>
            <p:ph type="subTitle" idx="9"/>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5" name="Google Shape;245;p31"/>
          <p:cNvSpPr txBox="1">
            <a:spLocks noGrp="1"/>
          </p:cNvSpPr>
          <p:nvPr>
            <p:ph type="subTitle" idx="13"/>
          </p:nvPr>
        </p:nvSpPr>
        <p:spPr>
          <a:xfrm>
            <a:off x="9531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6" name="Google Shape;246;p31"/>
          <p:cNvSpPr txBox="1">
            <a:spLocks noGrp="1"/>
          </p:cNvSpPr>
          <p:nvPr>
            <p:ph type="subTitle" idx="14"/>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7" name="Google Shape;247;p31"/>
          <p:cNvSpPr txBox="1">
            <a:spLocks noGrp="1"/>
          </p:cNvSpPr>
          <p:nvPr>
            <p:ph type="subTitle" idx="15"/>
          </p:nvPr>
        </p:nvSpPr>
        <p:spPr>
          <a:xfrm>
            <a:off x="606487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48" name="Google Shape;248;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9" name="Google Shape;249;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51" name="Google Shape;251;p3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
  <p:cSld name="CUSTOM_32">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4" name="Google Shape;254;p32"/>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5" name="Google Shape;255;p32"/>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6" name="Google Shape;256;p32"/>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7" name="Google Shape;257;p32"/>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8" name="Google Shape;258;p32"/>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9" name="Google Shape;259;p32"/>
          <p:cNvSpPr txBox="1">
            <a:spLocks noGrp="1"/>
          </p:cNvSpPr>
          <p:nvPr>
            <p:ph type="subTitle" idx="7"/>
          </p:nvPr>
        </p:nvSpPr>
        <p:spPr>
          <a:xfrm>
            <a:off x="3414050"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0" name="Google Shape;260;p32"/>
          <p:cNvSpPr txBox="1">
            <a:spLocks noGrp="1"/>
          </p:cNvSpPr>
          <p:nvPr>
            <p:ph type="subTitle" idx="8"/>
          </p:nvPr>
        </p:nvSpPr>
        <p:spPr>
          <a:xfrm>
            <a:off x="3564200"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1" name="Google Shape;261;p32"/>
          <p:cNvSpPr txBox="1">
            <a:spLocks noGrp="1"/>
          </p:cNvSpPr>
          <p:nvPr>
            <p:ph type="subTitle" idx="9"/>
          </p:nvPr>
        </p:nvSpPr>
        <p:spPr>
          <a:xfrm>
            <a:off x="7057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2" name="Google Shape;262;p32"/>
          <p:cNvSpPr txBox="1">
            <a:spLocks noGrp="1"/>
          </p:cNvSpPr>
          <p:nvPr>
            <p:ph type="subTitle" idx="13"/>
          </p:nvPr>
        </p:nvSpPr>
        <p:spPr>
          <a:xfrm>
            <a:off x="8558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p32"/>
          <p:cNvSpPr txBox="1">
            <a:spLocks noGrp="1"/>
          </p:cNvSpPr>
          <p:nvPr>
            <p:ph type="subTitle" idx="14"/>
          </p:nvPr>
        </p:nvSpPr>
        <p:spPr>
          <a:xfrm>
            <a:off x="61223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4" name="Google Shape;264;p32"/>
          <p:cNvSpPr txBox="1">
            <a:spLocks noGrp="1"/>
          </p:cNvSpPr>
          <p:nvPr>
            <p:ph type="subTitle" idx="15"/>
          </p:nvPr>
        </p:nvSpPr>
        <p:spPr>
          <a:xfrm>
            <a:off x="62724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5" name="Google Shape;265;p32"/>
          <p:cNvSpPr txBox="1">
            <a:spLocks noGrp="1"/>
          </p:cNvSpPr>
          <p:nvPr>
            <p:ph type="title"/>
          </p:nvPr>
        </p:nvSpPr>
        <p:spPr>
          <a:xfrm>
            <a:off x="713225" y="445025"/>
            <a:ext cx="6080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66" name="Google Shape;266;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67" name="Google Shape;267;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CUSTOM_33">
    <p:spTree>
      <p:nvGrpSpPr>
        <p:cNvPr id="1" name="Shape 268"/>
        <p:cNvGrpSpPr/>
        <p:nvPr/>
      </p:nvGrpSpPr>
      <p:grpSpPr>
        <a:xfrm>
          <a:off x="0" y="0"/>
          <a:ext cx="0" cy="0"/>
          <a:chOff x="0" y="0"/>
          <a:chExt cx="0" cy="0"/>
        </a:xfrm>
      </p:grpSpPr>
      <p:sp>
        <p:nvSpPr>
          <p:cNvPr id="269" name="Google Shape;269;p33"/>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0" name="Google Shape;270;p33"/>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33"/>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2" name="Google Shape;272;p33"/>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33"/>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4" name="Google Shape;274;p33"/>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33"/>
          <p:cNvSpPr txBox="1">
            <a:spLocks noGrp="1"/>
          </p:cNvSpPr>
          <p:nvPr>
            <p:ph type="subTitle" idx="7"/>
          </p:nvPr>
        </p:nvSpPr>
        <p:spPr>
          <a:xfrm>
            <a:off x="2059863"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6" name="Google Shape;276;p33"/>
          <p:cNvSpPr txBox="1">
            <a:spLocks noGrp="1"/>
          </p:cNvSpPr>
          <p:nvPr>
            <p:ph type="subTitle" idx="8"/>
          </p:nvPr>
        </p:nvSpPr>
        <p:spPr>
          <a:xfrm>
            <a:off x="2210013"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7" name="Google Shape;277;p33"/>
          <p:cNvSpPr txBox="1">
            <a:spLocks noGrp="1"/>
          </p:cNvSpPr>
          <p:nvPr>
            <p:ph type="subTitle" idx="9"/>
          </p:nvPr>
        </p:nvSpPr>
        <p:spPr>
          <a:xfrm>
            <a:off x="4768138"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8" name="Google Shape;278;p33"/>
          <p:cNvSpPr txBox="1">
            <a:spLocks noGrp="1"/>
          </p:cNvSpPr>
          <p:nvPr>
            <p:ph type="subTitle" idx="13"/>
          </p:nvPr>
        </p:nvSpPr>
        <p:spPr>
          <a:xfrm>
            <a:off x="4918288"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9" name="Google Shape;279;p33"/>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80" name="Google Shape;280;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1" name="Google Shape;281;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2" name="Google Shape;282;p3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3" name="Google Shape;283;p3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CUSTOM_34">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716225" y="1073000"/>
            <a:ext cx="5640600" cy="2856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286" name="Google Shape;286;p3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7" name="Google Shape;287;p3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3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9" name="Google Shape;289;p3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0" name="Google Shape;290;p34"/>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1" name="Google Shape;291;p34"/>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1">
  <p:cSld name="CUSTOM_35">
    <p:spTree>
      <p:nvGrpSpPr>
        <p:cNvPr id="1" name="Shape 292"/>
        <p:cNvGrpSpPr/>
        <p:nvPr/>
      </p:nvGrpSpPr>
      <p:grpSpPr>
        <a:xfrm>
          <a:off x="0" y="0"/>
          <a:ext cx="0" cy="0"/>
          <a:chOff x="0" y="0"/>
          <a:chExt cx="0" cy="0"/>
        </a:xfrm>
      </p:grpSpPr>
      <p:sp>
        <p:nvSpPr>
          <p:cNvPr id="293" name="Google Shape;293;p35"/>
          <p:cNvSpPr txBox="1">
            <a:spLocks noGrp="1"/>
          </p:cNvSpPr>
          <p:nvPr>
            <p:ph type="subTitle" idx="1"/>
          </p:nvPr>
        </p:nvSpPr>
        <p:spPr>
          <a:xfrm>
            <a:off x="49168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4" name="Google Shape;294;p35"/>
          <p:cNvSpPr txBox="1">
            <a:spLocks noGrp="1"/>
          </p:cNvSpPr>
          <p:nvPr>
            <p:ph type="subTitle" idx="2"/>
          </p:nvPr>
        </p:nvSpPr>
        <p:spPr>
          <a:xfrm>
            <a:off x="50589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5" name="Google Shape;295;p35"/>
          <p:cNvSpPr txBox="1">
            <a:spLocks noGrp="1"/>
          </p:cNvSpPr>
          <p:nvPr>
            <p:ph type="subTitle" idx="3"/>
          </p:nvPr>
        </p:nvSpPr>
        <p:spPr>
          <a:xfrm>
            <a:off x="19111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6" name="Google Shape;296;p35"/>
          <p:cNvSpPr txBox="1">
            <a:spLocks noGrp="1"/>
          </p:cNvSpPr>
          <p:nvPr>
            <p:ph type="subTitle" idx="4"/>
          </p:nvPr>
        </p:nvSpPr>
        <p:spPr>
          <a:xfrm>
            <a:off x="20533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7" name="Google Shape;297;p35"/>
          <p:cNvSpPr txBox="1">
            <a:spLocks noGrp="1"/>
          </p:cNvSpPr>
          <p:nvPr>
            <p:ph type="subTitle" idx="5"/>
          </p:nvPr>
        </p:nvSpPr>
        <p:spPr>
          <a:xfrm>
            <a:off x="49168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8" name="Google Shape;298;p35"/>
          <p:cNvSpPr txBox="1">
            <a:spLocks noGrp="1"/>
          </p:cNvSpPr>
          <p:nvPr>
            <p:ph type="subTitle" idx="6"/>
          </p:nvPr>
        </p:nvSpPr>
        <p:spPr>
          <a:xfrm>
            <a:off x="50589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9" name="Google Shape;299;p35"/>
          <p:cNvSpPr txBox="1">
            <a:spLocks noGrp="1"/>
          </p:cNvSpPr>
          <p:nvPr>
            <p:ph type="subTitle" idx="7"/>
          </p:nvPr>
        </p:nvSpPr>
        <p:spPr>
          <a:xfrm>
            <a:off x="19111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0" name="Google Shape;300;p35"/>
          <p:cNvSpPr txBox="1">
            <a:spLocks noGrp="1"/>
          </p:cNvSpPr>
          <p:nvPr>
            <p:ph type="subTitle" idx="8"/>
          </p:nvPr>
        </p:nvSpPr>
        <p:spPr>
          <a:xfrm>
            <a:off x="20532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1" name="Google Shape;301;p35"/>
          <p:cNvSpPr txBox="1">
            <a:spLocks noGrp="1"/>
          </p:cNvSpPr>
          <p:nvPr>
            <p:ph type="title"/>
          </p:nvPr>
        </p:nvSpPr>
        <p:spPr>
          <a:xfrm>
            <a:off x="713225" y="445025"/>
            <a:ext cx="648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02" name="Google Shape;302;p3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03" name="Google Shape;303;p3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CUSTOM_36">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3571925"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6" name="Google Shape;306;p36"/>
          <p:cNvSpPr txBox="1">
            <a:spLocks noGrp="1"/>
          </p:cNvSpPr>
          <p:nvPr>
            <p:ph type="subTitle" idx="2"/>
          </p:nvPr>
        </p:nvSpPr>
        <p:spPr>
          <a:xfrm>
            <a:off x="3571925"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7" name="Google Shape;307;p36"/>
          <p:cNvSpPr txBox="1">
            <a:spLocks noGrp="1"/>
          </p:cNvSpPr>
          <p:nvPr>
            <p:ph type="subTitle" idx="3"/>
          </p:nvPr>
        </p:nvSpPr>
        <p:spPr>
          <a:xfrm>
            <a:off x="108840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8" name="Google Shape;308;p36"/>
          <p:cNvSpPr txBox="1">
            <a:spLocks noGrp="1"/>
          </p:cNvSpPr>
          <p:nvPr>
            <p:ph type="subTitle" idx="4"/>
          </p:nvPr>
        </p:nvSpPr>
        <p:spPr>
          <a:xfrm>
            <a:off x="108840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9" name="Google Shape;309;p36"/>
          <p:cNvSpPr txBox="1">
            <a:spLocks noGrp="1"/>
          </p:cNvSpPr>
          <p:nvPr>
            <p:ph type="subTitle" idx="5"/>
          </p:nvPr>
        </p:nvSpPr>
        <p:spPr>
          <a:xfrm>
            <a:off x="605545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10" name="Google Shape;310;p36"/>
          <p:cNvSpPr txBox="1">
            <a:spLocks noGrp="1"/>
          </p:cNvSpPr>
          <p:nvPr>
            <p:ph type="subTitle" idx="6"/>
          </p:nvPr>
        </p:nvSpPr>
        <p:spPr>
          <a:xfrm>
            <a:off x="605545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36"/>
          <p:cNvSpPr txBox="1">
            <a:spLocks noGrp="1"/>
          </p:cNvSpPr>
          <p:nvPr>
            <p:ph type="title"/>
          </p:nvPr>
        </p:nvSpPr>
        <p:spPr>
          <a:xfrm>
            <a:off x="713225"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12" name="Google Shape;312;p3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CUSTOM_23">
    <p:spTree>
      <p:nvGrpSpPr>
        <p:cNvPr id="1" name="Shape 315"/>
        <p:cNvGrpSpPr/>
        <p:nvPr/>
      </p:nvGrpSpPr>
      <p:grpSpPr>
        <a:xfrm>
          <a:off x="0" y="0"/>
          <a:ext cx="0" cy="0"/>
          <a:chOff x="0" y="0"/>
          <a:chExt cx="0" cy="0"/>
        </a:xfrm>
      </p:grpSpPr>
      <p:cxnSp>
        <p:nvCxnSpPr>
          <p:cNvPr id="316" name="Google Shape;316;p3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7" name="Google Shape;317;p3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8" name="Google Shape;318;p3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19" name="Google Shape;319;p3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0" name="Google Shape;320;p3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1" name="Google Shape;321;p3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22" name="Google Shape;322;p37"/>
          <p:cNvSpPr txBox="1">
            <a:spLocks noGrp="1"/>
          </p:cNvSpPr>
          <p:nvPr>
            <p:ph type="title"/>
          </p:nvPr>
        </p:nvSpPr>
        <p:spPr>
          <a:xfrm>
            <a:off x="2780100" y="445025"/>
            <a:ext cx="358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3" name="Google Shape;323;p37"/>
          <p:cNvSpPr txBox="1">
            <a:spLocks noGrp="1"/>
          </p:cNvSpPr>
          <p:nvPr>
            <p:ph type="subTitle" idx="1"/>
          </p:nvPr>
        </p:nvSpPr>
        <p:spPr>
          <a:xfrm>
            <a:off x="53066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4" name="Google Shape;324;p37"/>
          <p:cNvSpPr txBox="1">
            <a:spLocks noGrp="1"/>
          </p:cNvSpPr>
          <p:nvPr>
            <p:ph type="subTitle" idx="2"/>
          </p:nvPr>
        </p:nvSpPr>
        <p:spPr>
          <a:xfrm>
            <a:off x="53066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5" name="Google Shape;325;p37"/>
          <p:cNvSpPr txBox="1">
            <a:spLocks noGrp="1"/>
          </p:cNvSpPr>
          <p:nvPr>
            <p:ph type="subTitle" idx="3"/>
          </p:nvPr>
        </p:nvSpPr>
        <p:spPr>
          <a:xfrm>
            <a:off x="13512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6" name="Google Shape;326;p37"/>
          <p:cNvSpPr txBox="1">
            <a:spLocks noGrp="1"/>
          </p:cNvSpPr>
          <p:nvPr>
            <p:ph type="subTitle" idx="4"/>
          </p:nvPr>
        </p:nvSpPr>
        <p:spPr>
          <a:xfrm>
            <a:off x="13512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7" name="Google Shape;327;p37"/>
          <p:cNvSpPr txBox="1">
            <a:spLocks noGrp="1"/>
          </p:cNvSpPr>
          <p:nvPr>
            <p:ph type="subTitle" idx="5"/>
          </p:nvPr>
        </p:nvSpPr>
        <p:spPr>
          <a:xfrm>
            <a:off x="53066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8" name="Google Shape;328;p37"/>
          <p:cNvSpPr txBox="1">
            <a:spLocks noGrp="1"/>
          </p:cNvSpPr>
          <p:nvPr>
            <p:ph type="subTitle" idx="6"/>
          </p:nvPr>
        </p:nvSpPr>
        <p:spPr>
          <a:xfrm>
            <a:off x="530665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9" name="Google Shape;329;p37"/>
          <p:cNvSpPr txBox="1">
            <a:spLocks noGrp="1"/>
          </p:cNvSpPr>
          <p:nvPr>
            <p:ph type="subTitle" idx="7"/>
          </p:nvPr>
        </p:nvSpPr>
        <p:spPr>
          <a:xfrm>
            <a:off x="13512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30" name="Google Shape;330;p37"/>
          <p:cNvSpPr txBox="1">
            <a:spLocks noGrp="1"/>
          </p:cNvSpPr>
          <p:nvPr>
            <p:ph type="subTitle" idx="8"/>
          </p:nvPr>
        </p:nvSpPr>
        <p:spPr>
          <a:xfrm>
            <a:off x="135130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1" name="Google Shape;331;p37"/>
          <p:cNvSpPr txBox="1">
            <a:spLocks noGrp="1"/>
          </p:cNvSpPr>
          <p:nvPr>
            <p:ph type="title" idx="9" hasCustomPrompt="1"/>
          </p:nvPr>
        </p:nvSpPr>
        <p:spPr>
          <a:xfrm>
            <a:off x="13512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a:spLocks noGrp="1"/>
          </p:cNvSpPr>
          <p:nvPr>
            <p:ph type="title" idx="13" hasCustomPrompt="1"/>
          </p:nvPr>
        </p:nvSpPr>
        <p:spPr>
          <a:xfrm>
            <a:off x="53066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a:spLocks noGrp="1"/>
          </p:cNvSpPr>
          <p:nvPr>
            <p:ph type="title" idx="14" hasCustomPrompt="1"/>
          </p:nvPr>
        </p:nvSpPr>
        <p:spPr>
          <a:xfrm>
            <a:off x="135130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a:spLocks noGrp="1"/>
          </p:cNvSpPr>
          <p:nvPr>
            <p:ph type="title" idx="15" hasCustomPrompt="1"/>
          </p:nvPr>
        </p:nvSpPr>
        <p:spPr>
          <a:xfrm>
            <a:off x="530665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CUSTOM_4_2_1">
    <p:spTree>
      <p:nvGrpSpPr>
        <p:cNvPr id="1" name="Shape 335"/>
        <p:cNvGrpSpPr/>
        <p:nvPr/>
      </p:nvGrpSpPr>
      <p:grpSpPr>
        <a:xfrm>
          <a:off x="0" y="0"/>
          <a:ext cx="0" cy="0"/>
          <a:chOff x="0" y="0"/>
          <a:chExt cx="0" cy="0"/>
        </a:xfrm>
      </p:grpSpPr>
      <p:sp>
        <p:nvSpPr>
          <p:cNvPr id="336" name="Google Shape;336;p38"/>
          <p:cNvSpPr txBox="1">
            <a:spLocks noGrp="1"/>
          </p:cNvSpPr>
          <p:nvPr>
            <p:ph type="subTitle" idx="1"/>
          </p:nvPr>
        </p:nvSpPr>
        <p:spPr>
          <a:xfrm>
            <a:off x="37183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7" name="Google Shape;337;p38"/>
          <p:cNvSpPr txBox="1">
            <a:spLocks noGrp="1"/>
          </p:cNvSpPr>
          <p:nvPr>
            <p:ph type="subTitle" idx="2"/>
          </p:nvPr>
        </p:nvSpPr>
        <p:spPr>
          <a:xfrm>
            <a:off x="3617675"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8" name="Google Shape;338;p38"/>
          <p:cNvSpPr txBox="1">
            <a:spLocks noGrp="1"/>
          </p:cNvSpPr>
          <p:nvPr>
            <p:ph type="subTitle" idx="3"/>
          </p:nvPr>
        </p:nvSpPr>
        <p:spPr>
          <a:xfrm>
            <a:off x="13280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9" name="Google Shape;339;p38"/>
          <p:cNvSpPr txBox="1">
            <a:spLocks noGrp="1"/>
          </p:cNvSpPr>
          <p:nvPr>
            <p:ph type="subTitle" idx="4"/>
          </p:nvPr>
        </p:nvSpPr>
        <p:spPr>
          <a:xfrm>
            <a:off x="1227426"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0" name="Google Shape;340;p38"/>
          <p:cNvSpPr txBox="1">
            <a:spLocks noGrp="1"/>
          </p:cNvSpPr>
          <p:nvPr>
            <p:ph type="subTitle" idx="5"/>
          </p:nvPr>
        </p:nvSpPr>
        <p:spPr>
          <a:xfrm>
            <a:off x="6108550" y="3294199"/>
            <a:ext cx="16431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1" name="Google Shape;341;p38"/>
          <p:cNvSpPr txBox="1">
            <a:spLocks noGrp="1"/>
          </p:cNvSpPr>
          <p:nvPr>
            <p:ph type="subTitle" idx="6"/>
          </p:nvPr>
        </p:nvSpPr>
        <p:spPr>
          <a:xfrm>
            <a:off x="6008050"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2" name="Google Shape;342;p38"/>
          <p:cNvSpPr txBox="1">
            <a:spLocks noGrp="1"/>
          </p:cNvSpPr>
          <p:nvPr>
            <p:ph type="title"/>
          </p:nvPr>
        </p:nvSpPr>
        <p:spPr>
          <a:xfrm>
            <a:off x="713225" y="445025"/>
            <a:ext cx="318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43" name="Google Shape;343;p3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44" name="Google Shape;344;p3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3">
  <p:cSld name="CUSTOM_5">
    <p:spTree>
      <p:nvGrpSpPr>
        <p:cNvPr id="1" name="Shape 345"/>
        <p:cNvGrpSpPr/>
        <p:nvPr/>
      </p:nvGrpSpPr>
      <p:grpSpPr>
        <a:xfrm>
          <a:off x="0" y="0"/>
          <a:ext cx="0" cy="0"/>
          <a:chOff x="0" y="0"/>
          <a:chExt cx="0" cy="0"/>
        </a:xfrm>
      </p:grpSpPr>
      <p:sp>
        <p:nvSpPr>
          <p:cNvPr id="346" name="Google Shape;346;p39"/>
          <p:cNvSpPr txBox="1">
            <a:spLocks noGrp="1"/>
          </p:cNvSpPr>
          <p:nvPr>
            <p:ph type="subTitle" idx="1"/>
          </p:nvPr>
        </p:nvSpPr>
        <p:spPr>
          <a:xfrm>
            <a:off x="4750175" y="163274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7" name="Google Shape;347;p39"/>
          <p:cNvSpPr txBox="1">
            <a:spLocks noGrp="1"/>
          </p:cNvSpPr>
          <p:nvPr>
            <p:ph type="subTitle" idx="2"/>
          </p:nvPr>
        </p:nvSpPr>
        <p:spPr>
          <a:xfrm>
            <a:off x="4750184" y="2035022"/>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8" name="Google Shape;348;p39"/>
          <p:cNvSpPr txBox="1">
            <a:spLocks noGrp="1"/>
          </p:cNvSpPr>
          <p:nvPr>
            <p:ph type="subTitle" idx="3"/>
          </p:nvPr>
        </p:nvSpPr>
        <p:spPr>
          <a:xfrm>
            <a:off x="2306450" y="1632746"/>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9" name="Google Shape;349;p39"/>
          <p:cNvSpPr txBox="1">
            <a:spLocks noGrp="1"/>
          </p:cNvSpPr>
          <p:nvPr>
            <p:ph type="subTitle" idx="4"/>
          </p:nvPr>
        </p:nvSpPr>
        <p:spPr>
          <a:xfrm>
            <a:off x="2306462" y="2035022"/>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0" name="Google Shape;350;p39"/>
          <p:cNvSpPr txBox="1">
            <a:spLocks noGrp="1"/>
          </p:cNvSpPr>
          <p:nvPr>
            <p:ph type="subTitle" idx="5"/>
          </p:nvPr>
        </p:nvSpPr>
        <p:spPr>
          <a:xfrm>
            <a:off x="4750175" y="3062273"/>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1" name="Google Shape;351;p39"/>
          <p:cNvSpPr txBox="1">
            <a:spLocks noGrp="1"/>
          </p:cNvSpPr>
          <p:nvPr>
            <p:ph type="subTitle" idx="6"/>
          </p:nvPr>
        </p:nvSpPr>
        <p:spPr>
          <a:xfrm>
            <a:off x="4750184" y="3471047"/>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2" name="Google Shape;352;p39"/>
          <p:cNvSpPr txBox="1">
            <a:spLocks noGrp="1"/>
          </p:cNvSpPr>
          <p:nvPr>
            <p:ph type="subTitle" idx="7"/>
          </p:nvPr>
        </p:nvSpPr>
        <p:spPr>
          <a:xfrm>
            <a:off x="2306450" y="3062273"/>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3" name="Google Shape;353;p39"/>
          <p:cNvSpPr txBox="1">
            <a:spLocks noGrp="1"/>
          </p:cNvSpPr>
          <p:nvPr>
            <p:ph type="subTitle" idx="8"/>
          </p:nvPr>
        </p:nvSpPr>
        <p:spPr>
          <a:xfrm>
            <a:off x="2306462" y="3471047"/>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4" name="Google Shape;354;p39"/>
          <p:cNvSpPr txBox="1">
            <a:spLocks noGrp="1"/>
          </p:cNvSpPr>
          <p:nvPr>
            <p:ph type="title"/>
          </p:nvPr>
        </p:nvSpPr>
        <p:spPr>
          <a:xfrm>
            <a:off x="713225" y="445025"/>
            <a:ext cx="2785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55" name="Google Shape;355;p3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6" name="Google Shape;356;p3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3">
  <p:cSld name="CUSTOM_26">
    <p:spTree>
      <p:nvGrpSpPr>
        <p:cNvPr id="1" name="Shape 357"/>
        <p:cNvGrpSpPr/>
        <p:nvPr/>
      </p:nvGrpSpPr>
      <p:grpSpPr>
        <a:xfrm>
          <a:off x="0" y="0"/>
          <a:ext cx="0" cy="0"/>
          <a:chOff x="0" y="0"/>
          <a:chExt cx="0" cy="0"/>
        </a:xfrm>
      </p:grpSpPr>
      <p:cxnSp>
        <p:nvCxnSpPr>
          <p:cNvPr id="358" name="Google Shape;358;p4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9" name="Google Shape;359;p4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0" name="Google Shape;360;p40"/>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1" name="Google Shape;361;p40"/>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2" name="Google Shape;362;p40"/>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3" name="Google Shape;363;p40"/>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64" name="Google Shape;364;p40"/>
          <p:cNvSpPr txBox="1">
            <a:spLocks noGrp="1"/>
          </p:cNvSpPr>
          <p:nvPr>
            <p:ph type="subTitle" idx="1"/>
          </p:nvPr>
        </p:nvSpPr>
        <p:spPr>
          <a:xfrm>
            <a:off x="728750" y="1112872"/>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5" name="Google Shape;365;p40"/>
          <p:cNvSpPr txBox="1">
            <a:spLocks noGrp="1"/>
          </p:cNvSpPr>
          <p:nvPr>
            <p:ph type="subTitle" idx="2"/>
          </p:nvPr>
        </p:nvSpPr>
        <p:spPr>
          <a:xfrm>
            <a:off x="728762" y="151514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6" name="Google Shape;366;p40"/>
          <p:cNvSpPr txBox="1">
            <a:spLocks noGrp="1"/>
          </p:cNvSpPr>
          <p:nvPr>
            <p:ph type="subTitle" idx="3"/>
          </p:nvPr>
        </p:nvSpPr>
        <p:spPr>
          <a:xfrm>
            <a:off x="728750" y="203638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7" name="Google Shape;367;p40"/>
          <p:cNvSpPr txBox="1">
            <a:spLocks noGrp="1"/>
          </p:cNvSpPr>
          <p:nvPr>
            <p:ph type="subTitle" idx="4"/>
          </p:nvPr>
        </p:nvSpPr>
        <p:spPr>
          <a:xfrm>
            <a:off x="728762" y="2445160"/>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Google Shape;368;p40"/>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369" name="Google Shape;369;p40"/>
          <p:cNvSpPr txBox="1">
            <a:spLocks noGrp="1"/>
          </p:cNvSpPr>
          <p:nvPr>
            <p:ph type="subTitle" idx="5"/>
          </p:nvPr>
        </p:nvSpPr>
        <p:spPr>
          <a:xfrm>
            <a:off x="728750" y="2997225"/>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70" name="Google Shape;370;p40"/>
          <p:cNvSpPr txBox="1">
            <a:spLocks noGrp="1"/>
          </p:cNvSpPr>
          <p:nvPr>
            <p:ph type="subTitle" idx="6"/>
          </p:nvPr>
        </p:nvSpPr>
        <p:spPr>
          <a:xfrm>
            <a:off x="728762" y="340599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445025"/>
            <a:ext cx="568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50389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50389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6931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16931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5" name="Google Shape;35;p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3931325"/>
            <a:ext cx="2549400" cy="13545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371"/>
        <p:cNvGrpSpPr/>
        <p:nvPr/>
      </p:nvGrpSpPr>
      <p:grpSpPr>
        <a:xfrm>
          <a:off x="0" y="0"/>
          <a:ext cx="0" cy="0"/>
          <a:chOff x="0" y="0"/>
          <a:chExt cx="0" cy="0"/>
        </a:xfrm>
      </p:grpSpPr>
      <p:sp>
        <p:nvSpPr>
          <p:cNvPr id="372" name="Google Shape;372;p41"/>
          <p:cNvSpPr txBox="1">
            <a:spLocks noGrp="1"/>
          </p:cNvSpPr>
          <p:nvPr>
            <p:ph type="title" hasCustomPrompt="1"/>
          </p:nvPr>
        </p:nvSpPr>
        <p:spPr>
          <a:xfrm>
            <a:off x="2592925" y="7146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a:spLocks noGrp="1"/>
          </p:cNvSpPr>
          <p:nvPr>
            <p:ph type="subTitle" idx="1"/>
          </p:nvPr>
        </p:nvSpPr>
        <p:spPr>
          <a:xfrm>
            <a:off x="2364984" y="134640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41"/>
          <p:cNvSpPr txBox="1">
            <a:spLocks noGrp="1"/>
          </p:cNvSpPr>
          <p:nvPr>
            <p:ph type="title" idx="2" hasCustomPrompt="1"/>
          </p:nvPr>
        </p:nvSpPr>
        <p:spPr>
          <a:xfrm>
            <a:off x="2592925" y="2063025"/>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a:spLocks noGrp="1"/>
          </p:cNvSpPr>
          <p:nvPr>
            <p:ph type="subTitle" idx="3"/>
          </p:nvPr>
        </p:nvSpPr>
        <p:spPr>
          <a:xfrm>
            <a:off x="2364984" y="2694825"/>
            <a:ext cx="44142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6" name="Google Shape;376;p41"/>
          <p:cNvSpPr txBox="1">
            <a:spLocks noGrp="1"/>
          </p:cNvSpPr>
          <p:nvPr>
            <p:ph type="title" idx="4" hasCustomPrompt="1"/>
          </p:nvPr>
        </p:nvSpPr>
        <p:spPr>
          <a:xfrm>
            <a:off x="2592925" y="341145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a:spLocks noGrp="1"/>
          </p:cNvSpPr>
          <p:nvPr>
            <p:ph type="subTitle" idx="5"/>
          </p:nvPr>
        </p:nvSpPr>
        <p:spPr>
          <a:xfrm>
            <a:off x="2364950" y="404325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78" name="Google Shape;378;p4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9" name="Google Shape;379;p4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CUSTOM_28">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5700609" y="2084269"/>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2" name="Google Shape;382;p42"/>
          <p:cNvSpPr txBox="1">
            <a:spLocks noGrp="1"/>
          </p:cNvSpPr>
          <p:nvPr>
            <p:ph type="subTitle" idx="2"/>
          </p:nvPr>
        </p:nvSpPr>
        <p:spPr>
          <a:xfrm>
            <a:off x="5700621" y="2486544"/>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3" name="Google Shape;383;p42"/>
          <p:cNvSpPr txBox="1">
            <a:spLocks noGrp="1"/>
          </p:cNvSpPr>
          <p:nvPr>
            <p:ph type="subTitle" idx="3"/>
          </p:nvPr>
        </p:nvSpPr>
        <p:spPr>
          <a:xfrm>
            <a:off x="1973988" y="902134"/>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4" name="Google Shape;384;p42"/>
          <p:cNvSpPr txBox="1">
            <a:spLocks noGrp="1"/>
          </p:cNvSpPr>
          <p:nvPr>
            <p:ph type="subTitle" idx="4"/>
          </p:nvPr>
        </p:nvSpPr>
        <p:spPr>
          <a:xfrm>
            <a:off x="1973988" y="1304410"/>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5" name="Google Shape;385;p42"/>
          <p:cNvSpPr txBox="1">
            <a:spLocks noGrp="1"/>
          </p:cNvSpPr>
          <p:nvPr>
            <p:ph type="subTitle" idx="5"/>
          </p:nvPr>
        </p:nvSpPr>
        <p:spPr>
          <a:xfrm>
            <a:off x="1973988" y="3290875"/>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6" name="Google Shape;386;p42"/>
          <p:cNvSpPr txBox="1">
            <a:spLocks noGrp="1"/>
          </p:cNvSpPr>
          <p:nvPr>
            <p:ph type="subTitle" idx="6"/>
          </p:nvPr>
        </p:nvSpPr>
        <p:spPr>
          <a:xfrm>
            <a:off x="1973988" y="3699649"/>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87" name="Google Shape;387;p4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733000" y="1114450"/>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733000" y="3503175"/>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4441002" y="2276488"/>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CUSTOM_7_1">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803750" y="2040496"/>
            <a:ext cx="4087500" cy="67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7" name="Google Shape;397;p43"/>
          <p:cNvSpPr txBox="1">
            <a:spLocks noGrp="1"/>
          </p:cNvSpPr>
          <p:nvPr>
            <p:ph type="subTitle" idx="1"/>
          </p:nvPr>
        </p:nvSpPr>
        <p:spPr>
          <a:xfrm>
            <a:off x="803750" y="2693525"/>
            <a:ext cx="31593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98" name="Google Shape;398;p4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99" name="Google Shape;399;p4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CUSTOM_7_2">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4490150" y="2047725"/>
            <a:ext cx="3364200" cy="62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02" name="Google Shape;402;p44"/>
          <p:cNvSpPr txBox="1">
            <a:spLocks noGrp="1"/>
          </p:cNvSpPr>
          <p:nvPr>
            <p:ph type="subTitle" idx="1"/>
          </p:nvPr>
        </p:nvSpPr>
        <p:spPr>
          <a:xfrm>
            <a:off x="4855550" y="269482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cxnSp>
        <p:nvCxnSpPr>
          <p:cNvPr id="403" name="Google Shape;403;p4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4" name="Google Shape;404;p4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CUSTOM_8">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4166800" y="1453525"/>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407" name="Google Shape;407;p45"/>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08" name="Google Shape;408;p4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9" name="Google Shape;409;p4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0" name="Google Shape;410;p45"/>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411"/>
        <p:cNvGrpSpPr/>
        <p:nvPr/>
      </p:nvGrpSpPr>
      <p:grpSpPr>
        <a:xfrm>
          <a:off x="0" y="0"/>
          <a:ext cx="0" cy="0"/>
          <a:chOff x="0" y="0"/>
          <a:chExt cx="0" cy="0"/>
        </a:xfrm>
      </p:grpSpPr>
      <p:cxnSp>
        <p:nvCxnSpPr>
          <p:cNvPr id="412" name="Google Shape;412;p4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3" name="Google Shape;413;p4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4" name="Google Shape;414;p46"/>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5" name="Google Shape;415;p46"/>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6" name="Google Shape;416;p4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7" name="Google Shape;417;p4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418" name="Google Shape;418;p46"/>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19" name="Google Shape;419;p46"/>
          <p:cNvSpPr txBox="1">
            <a:spLocks noGrp="1"/>
          </p:cNvSpPr>
          <p:nvPr>
            <p:ph type="subTitle" idx="1"/>
          </p:nvPr>
        </p:nvSpPr>
        <p:spPr>
          <a:xfrm>
            <a:off x="4525188"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20" name="Google Shape;420;p46"/>
          <p:cNvSpPr txBox="1">
            <a:spLocks noGrp="1"/>
          </p:cNvSpPr>
          <p:nvPr>
            <p:ph type="subTitle" idx="2"/>
          </p:nvPr>
        </p:nvSpPr>
        <p:spPr>
          <a:xfrm>
            <a:off x="661213"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2">
  <p:cSld name="CUSTOM_9">
    <p:spTree>
      <p:nvGrpSpPr>
        <p:cNvPr id="1" name="Shape 421"/>
        <p:cNvGrpSpPr/>
        <p:nvPr/>
      </p:nvGrpSpPr>
      <p:grpSpPr>
        <a:xfrm>
          <a:off x="0" y="0"/>
          <a:ext cx="0" cy="0"/>
          <a:chOff x="0" y="0"/>
          <a:chExt cx="0" cy="0"/>
        </a:xfrm>
      </p:grpSpPr>
      <p:sp>
        <p:nvSpPr>
          <p:cNvPr id="422" name="Google Shape;422;p47"/>
          <p:cNvSpPr txBox="1">
            <a:spLocks noGrp="1"/>
          </p:cNvSpPr>
          <p:nvPr>
            <p:ph type="subTitle" idx="1"/>
          </p:nvPr>
        </p:nvSpPr>
        <p:spPr>
          <a:xfrm>
            <a:off x="4816075"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3" name="Google Shape;423;p47"/>
          <p:cNvSpPr txBox="1">
            <a:spLocks noGrp="1"/>
          </p:cNvSpPr>
          <p:nvPr>
            <p:ph type="subTitle" idx="2"/>
          </p:nvPr>
        </p:nvSpPr>
        <p:spPr>
          <a:xfrm>
            <a:off x="4816200"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47"/>
          <p:cNvSpPr txBox="1">
            <a:spLocks noGrp="1"/>
          </p:cNvSpPr>
          <p:nvPr>
            <p:ph type="subTitle" idx="3"/>
          </p:nvPr>
        </p:nvSpPr>
        <p:spPr>
          <a:xfrm>
            <a:off x="1385829"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5" name="Google Shape;425;p47"/>
          <p:cNvSpPr txBox="1">
            <a:spLocks noGrp="1"/>
          </p:cNvSpPr>
          <p:nvPr>
            <p:ph type="subTitle" idx="4"/>
          </p:nvPr>
        </p:nvSpPr>
        <p:spPr>
          <a:xfrm>
            <a:off x="1386025"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47"/>
          <p:cNvSpPr txBox="1">
            <a:spLocks noGrp="1"/>
          </p:cNvSpPr>
          <p:nvPr>
            <p:ph type="title"/>
          </p:nvPr>
        </p:nvSpPr>
        <p:spPr>
          <a:xfrm>
            <a:off x="713225" y="445025"/>
            <a:ext cx="272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27" name="Google Shape;427;p4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28" name="Google Shape;428;p4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4">
  <p:cSld name="CUSTOM_31">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31" name="Google Shape;431;p48"/>
          <p:cNvSpPr txBox="1">
            <a:spLocks noGrp="1"/>
          </p:cNvSpPr>
          <p:nvPr>
            <p:ph type="subTitle" idx="1"/>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2" name="Google Shape;432;p48"/>
          <p:cNvSpPr txBox="1">
            <a:spLocks noGrp="1"/>
          </p:cNvSpPr>
          <p:nvPr>
            <p:ph type="subTitle" idx="2"/>
          </p:nvPr>
        </p:nvSpPr>
        <p:spPr>
          <a:xfrm>
            <a:off x="350902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3" name="Google Shape;433;p48"/>
          <p:cNvSpPr txBox="1">
            <a:spLocks noGrp="1"/>
          </p:cNvSpPr>
          <p:nvPr>
            <p:ph type="subTitle" idx="3"/>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4" name="Google Shape;434;p48"/>
          <p:cNvSpPr txBox="1">
            <a:spLocks noGrp="1"/>
          </p:cNvSpPr>
          <p:nvPr>
            <p:ph type="subTitle" idx="4"/>
          </p:nvPr>
        </p:nvSpPr>
        <p:spPr>
          <a:xfrm>
            <a:off x="953125" y="3814951"/>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5" name="Google Shape;435;p48"/>
          <p:cNvSpPr txBox="1">
            <a:spLocks noGrp="1"/>
          </p:cNvSpPr>
          <p:nvPr>
            <p:ph type="subTitle" idx="5"/>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6" name="Google Shape;436;p48"/>
          <p:cNvSpPr txBox="1">
            <a:spLocks noGrp="1"/>
          </p:cNvSpPr>
          <p:nvPr>
            <p:ph type="subTitle" idx="6"/>
          </p:nvPr>
        </p:nvSpPr>
        <p:spPr>
          <a:xfrm>
            <a:off x="606487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437" name="Google Shape;437;p4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8" name="Google Shape;438;p4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9" name="Google Shape;439;p48"/>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0" name="Google Shape;440;p48"/>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2832900" y="791200"/>
            <a:ext cx="3478200" cy="9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70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43" name="Google Shape;443;p49"/>
          <p:cNvSpPr txBox="1">
            <a:spLocks noGrp="1"/>
          </p:cNvSpPr>
          <p:nvPr>
            <p:ph type="subTitle" idx="1"/>
          </p:nvPr>
        </p:nvSpPr>
        <p:spPr>
          <a:xfrm>
            <a:off x="2983350" y="1749425"/>
            <a:ext cx="3177300" cy="9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4" name="Google Shape;444;p49"/>
          <p:cNvSpPr txBox="1"/>
          <p:nvPr/>
        </p:nvSpPr>
        <p:spPr>
          <a:xfrm>
            <a:off x="2900450" y="3438275"/>
            <a:ext cx="3343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lang="en" sz="11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dk2"/>
                </a:solidFill>
                <a:latin typeface="Montserrat"/>
                <a:ea typeface="Montserrat"/>
                <a:cs typeface="Montserrat"/>
                <a:sym typeface="Montserrat"/>
              </a:rPr>
              <a:t>, including icons by </a:t>
            </a:r>
            <a:r>
              <a:rPr lang="en" sz="11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dk2"/>
                </a:solidFill>
                <a:latin typeface="Montserrat"/>
                <a:ea typeface="Montserrat"/>
                <a:cs typeface="Montserrat"/>
                <a:sym typeface="Montserrat"/>
              </a:rPr>
              <a:t>, infographics &amp; images by </a:t>
            </a:r>
            <a:r>
              <a:rPr lang="en" sz="11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dk2"/>
              </a:solidFill>
              <a:latin typeface="Montserrat"/>
              <a:ea typeface="Montserrat"/>
              <a:cs typeface="Montserrat"/>
              <a:sym typeface="Montserrat"/>
            </a:endParaRPr>
          </a:p>
        </p:txBody>
      </p:sp>
      <p:cxnSp>
        <p:nvCxnSpPr>
          <p:cNvPr id="445" name="Google Shape;445;p4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6" name="Google Shape;446;p49"/>
          <p:cNvCxnSpPr/>
          <p:nvPr/>
        </p:nvCxnSpPr>
        <p:spPr>
          <a:xfrm>
            <a:off x="-257975"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7" name="Google Shape;447;p4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8" name="Google Shape;448;p49"/>
          <p:cNvCxnSpPr/>
          <p:nvPr/>
        </p:nvCxnSpPr>
        <p:spPr>
          <a:xfrm>
            <a:off x="6467450"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247500" y="1433050"/>
            <a:ext cx="1838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endParaRPr/>
          </a:p>
        </p:txBody>
      </p:sp>
      <p:sp>
        <p:nvSpPr>
          <p:cNvPr id="44" name="Google Shape;44;p7"/>
          <p:cNvSpPr txBox="1">
            <a:spLocks noGrp="1"/>
          </p:cNvSpPr>
          <p:nvPr>
            <p:ph type="subTitle" idx="2"/>
          </p:nvPr>
        </p:nvSpPr>
        <p:spPr>
          <a:xfrm>
            <a:off x="2247500" y="1790050"/>
            <a:ext cx="5160300" cy="2754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5" name="Google Shape;45;p7"/>
          <p:cNvSpPr txBox="1">
            <a:spLocks noGrp="1"/>
          </p:cNvSpPr>
          <p:nvPr>
            <p:ph type="title"/>
          </p:nvPr>
        </p:nvSpPr>
        <p:spPr>
          <a:xfrm>
            <a:off x="713225" y="445025"/>
            <a:ext cx="429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 name="Google Shape;46;p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073000"/>
            <a:ext cx="6899100" cy="28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713225" y="441927"/>
            <a:ext cx="3557100" cy="977700"/>
          </a:xfrm>
          <a:prstGeom prst="rect">
            <a:avLst/>
          </a:prstGeom>
        </p:spPr>
        <p:txBody>
          <a:bodyPr spcFirstLastPara="1" wrap="square" lIns="91425" tIns="91425" rIns="91425" bIns="91425" anchor="t" anchorCtr="0">
            <a:noAutofit/>
          </a:bodyPr>
          <a:lstStyle>
            <a:lvl1pPr marL="457200" lvl="0" indent="-228600" rtl="0">
              <a:lnSpc>
                <a:spcPct val="100000"/>
              </a:lnSpc>
              <a:spcBef>
                <a:spcPts val="0"/>
              </a:spcBef>
              <a:spcAft>
                <a:spcPts val="0"/>
              </a:spcAft>
              <a:buSzPts val="1800"/>
              <a:buNone/>
              <a:defRPr sz="3000">
                <a:latin typeface="Vidaloka"/>
                <a:ea typeface="Vidaloka"/>
                <a:cs typeface="Vidaloka"/>
                <a:sym typeface="Vidaloka"/>
              </a:defRPr>
            </a:lvl1pPr>
          </a:lstStyle>
          <a:p>
            <a:endParaRPr/>
          </a:p>
        </p:txBody>
      </p:sp>
      <p:cxnSp>
        <p:nvCxnSpPr>
          <p:cNvPr id="62" name="Google Shape;62;p1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6144975" y="3103725"/>
            <a:ext cx="3118200" cy="22011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rtl="0">
              <a:spcBef>
                <a:spcPts val="0"/>
              </a:spcBef>
              <a:spcAft>
                <a:spcPts val="0"/>
              </a:spcAft>
              <a:buClr>
                <a:schemeClr val="dk1"/>
              </a:buClr>
              <a:buSzPts val="3000"/>
              <a:buNone/>
              <a:defRPr sz="3000" i="1">
                <a:solidFill>
                  <a:schemeClr val="dk1"/>
                </a:solidFill>
              </a:defRPr>
            </a:lvl2pPr>
            <a:lvl3pPr lvl="2" rtl="0">
              <a:spcBef>
                <a:spcPts val="0"/>
              </a:spcBef>
              <a:spcAft>
                <a:spcPts val="0"/>
              </a:spcAft>
              <a:buClr>
                <a:schemeClr val="dk1"/>
              </a:buClr>
              <a:buSzPts val="3000"/>
              <a:buNone/>
              <a:defRPr sz="3000" i="1">
                <a:solidFill>
                  <a:schemeClr val="dk1"/>
                </a:solidFill>
              </a:defRPr>
            </a:lvl3pPr>
            <a:lvl4pPr lvl="3" rtl="0">
              <a:spcBef>
                <a:spcPts val="0"/>
              </a:spcBef>
              <a:spcAft>
                <a:spcPts val="0"/>
              </a:spcAft>
              <a:buClr>
                <a:schemeClr val="dk1"/>
              </a:buClr>
              <a:buSzPts val="3000"/>
              <a:buNone/>
              <a:defRPr sz="3000" i="1">
                <a:solidFill>
                  <a:schemeClr val="dk1"/>
                </a:solidFill>
              </a:defRPr>
            </a:lvl4pPr>
            <a:lvl5pPr lvl="4" rtl="0">
              <a:spcBef>
                <a:spcPts val="0"/>
              </a:spcBef>
              <a:spcAft>
                <a:spcPts val="0"/>
              </a:spcAft>
              <a:buClr>
                <a:schemeClr val="dk1"/>
              </a:buClr>
              <a:buSzPts val="3000"/>
              <a:buNone/>
              <a:defRPr sz="3000" i="1">
                <a:solidFill>
                  <a:schemeClr val="dk1"/>
                </a:solidFill>
              </a:defRPr>
            </a:lvl5pPr>
            <a:lvl6pPr lvl="5" rtl="0">
              <a:spcBef>
                <a:spcPts val="0"/>
              </a:spcBef>
              <a:spcAft>
                <a:spcPts val="0"/>
              </a:spcAft>
              <a:buClr>
                <a:schemeClr val="dk1"/>
              </a:buClr>
              <a:buSzPts val="3000"/>
              <a:buNone/>
              <a:defRPr sz="3000" i="1">
                <a:solidFill>
                  <a:schemeClr val="dk1"/>
                </a:solidFill>
              </a:defRPr>
            </a:lvl6pPr>
            <a:lvl7pPr lvl="6" rtl="0">
              <a:spcBef>
                <a:spcPts val="0"/>
              </a:spcBef>
              <a:spcAft>
                <a:spcPts val="0"/>
              </a:spcAft>
              <a:buClr>
                <a:schemeClr val="dk1"/>
              </a:buClr>
              <a:buSzPts val="3000"/>
              <a:buNone/>
              <a:defRPr sz="3000" i="1">
                <a:solidFill>
                  <a:schemeClr val="dk1"/>
                </a:solidFill>
              </a:defRPr>
            </a:lvl7pPr>
            <a:lvl8pPr lvl="7" rtl="0">
              <a:spcBef>
                <a:spcPts val="0"/>
              </a:spcBef>
              <a:spcAft>
                <a:spcPts val="0"/>
              </a:spcAft>
              <a:buClr>
                <a:schemeClr val="dk1"/>
              </a:buClr>
              <a:buSzPts val="3000"/>
              <a:buNone/>
              <a:defRPr sz="3000" i="1">
                <a:solidFill>
                  <a:schemeClr val="dk1"/>
                </a:solidFill>
              </a:defRPr>
            </a:lvl8pPr>
            <a:lvl9pPr lvl="8" rtl="0">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srx7fSBwvF4"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EVuvlpsYhuI" TargetMode="External"/><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mailto:serrellg@familyrefugecenter.org"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4"/>
          <p:cNvSpPr txBox="1">
            <a:spLocks noGrp="1"/>
          </p:cNvSpPr>
          <p:nvPr>
            <p:ph type="ctrTitle"/>
          </p:nvPr>
        </p:nvSpPr>
        <p:spPr>
          <a:xfrm>
            <a:off x="913100" y="1503050"/>
            <a:ext cx="7064100" cy="13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500">
                <a:solidFill>
                  <a:srgbClr val="351C75"/>
                </a:solidFill>
              </a:rPr>
              <a:t>Stalking 101</a:t>
            </a:r>
            <a:endParaRPr sz="8500">
              <a:solidFill>
                <a:srgbClr val="351C75"/>
              </a:solidFill>
            </a:endParaRPr>
          </a:p>
        </p:txBody>
      </p:sp>
      <p:sp>
        <p:nvSpPr>
          <p:cNvPr id="473" name="Google Shape;473;p54"/>
          <p:cNvSpPr txBox="1">
            <a:spLocks noGrp="1"/>
          </p:cNvSpPr>
          <p:nvPr>
            <p:ph type="subTitle" idx="1"/>
          </p:nvPr>
        </p:nvSpPr>
        <p:spPr>
          <a:xfrm>
            <a:off x="298175" y="3608375"/>
            <a:ext cx="7064100" cy="4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351C75"/>
                </a:solidFill>
              </a:rPr>
              <a:t>Presented by:</a:t>
            </a:r>
            <a:endParaRPr>
              <a:solidFill>
                <a:srgbClr val="351C75"/>
              </a:solidFill>
            </a:endParaRPr>
          </a:p>
          <a:p>
            <a:pPr marL="0" lvl="0" indent="0" algn="l" rtl="0">
              <a:spcBef>
                <a:spcPts val="0"/>
              </a:spcBef>
              <a:spcAft>
                <a:spcPts val="0"/>
              </a:spcAft>
              <a:buClr>
                <a:schemeClr val="dk1"/>
              </a:buClr>
              <a:buSzPts val="1100"/>
              <a:buFont typeface="Arial"/>
              <a:buNone/>
            </a:pPr>
            <a:r>
              <a:rPr lang="en">
                <a:solidFill>
                  <a:srgbClr val="351C75"/>
                </a:solidFill>
              </a:rPr>
              <a:t>Nicole Massey, RBA - Director of Community Education</a:t>
            </a:r>
            <a:endParaRPr>
              <a:solidFill>
                <a:srgbClr val="351C75"/>
              </a:solidFill>
            </a:endParaRPr>
          </a:p>
          <a:p>
            <a:pPr marL="0" lvl="0" indent="0" algn="l" rtl="0">
              <a:spcBef>
                <a:spcPts val="0"/>
              </a:spcBef>
              <a:spcAft>
                <a:spcPts val="0"/>
              </a:spcAft>
              <a:buClr>
                <a:schemeClr val="dk1"/>
              </a:buClr>
              <a:buSzPts val="1100"/>
              <a:buFont typeface="Arial"/>
              <a:buNone/>
            </a:pPr>
            <a:r>
              <a:rPr lang="en">
                <a:solidFill>
                  <a:srgbClr val="351C75"/>
                </a:solidFill>
              </a:rPr>
              <a:t>Serrell Garee - Sexual Assault Victim Advocate</a:t>
            </a:r>
            <a:endParaRPr>
              <a:solidFill>
                <a:srgbClr val="351C75"/>
              </a:solidFill>
            </a:endParaRPr>
          </a:p>
          <a:p>
            <a:pPr marL="0" lvl="0" indent="0" algn="l" rtl="0">
              <a:spcBef>
                <a:spcPts val="0"/>
              </a:spcBef>
              <a:spcAft>
                <a:spcPts val="0"/>
              </a:spcAft>
              <a:buClr>
                <a:schemeClr val="dk1"/>
              </a:buClr>
              <a:buSzPts val="1100"/>
              <a:buFont typeface="Arial"/>
              <a:buNone/>
            </a:pPr>
            <a:r>
              <a:rPr lang="en">
                <a:solidFill>
                  <a:srgbClr val="351C75"/>
                </a:solidFill>
              </a:rPr>
              <a:t>Family Refuge Center</a:t>
            </a:r>
            <a:endParaRPr>
              <a:solidFill>
                <a:srgbClr val="351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 calcmode="lin" valueType="num">
                                      <p:cBhvr additive="base">
                                        <p:cTn id="10" dur="1000"/>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3"/>
          <p:cNvSpPr/>
          <p:nvPr/>
        </p:nvSpPr>
        <p:spPr>
          <a:xfrm>
            <a:off x="185450" y="458725"/>
            <a:ext cx="3494100" cy="1581000"/>
          </a:xfrm>
          <a:prstGeom prst="wedgeRoundRectCallout">
            <a:avLst>
              <a:gd name="adj1" fmla="val -20833"/>
              <a:gd name="adj2" fmla="val 62500"/>
              <a:gd name="adj3" fmla="val 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latin typeface="Vidaloka"/>
                <a:ea typeface="Vidaloka"/>
                <a:cs typeface="Vidaloka"/>
                <a:sym typeface="Vidaloka"/>
              </a:rPr>
              <a:t>Word Association</a:t>
            </a:r>
            <a:endParaRPr sz="2800">
              <a:latin typeface="Vidaloka"/>
              <a:ea typeface="Vidaloka"/>
              <a:cs typeface="Vidaloka"/>
              <a:sym typeface="Vidaloka"/>
            </a:endParaRPr>
          </a:p>
        </p:txBody>
      </p:sp>
      <p:sp>
        <p:nvSpPr>
          <p:cNvPr id="541" name="Google Shape;541;p63"/>
          <p:cNvSpPr txBox="1"/>
          <p:nvPr/>
        </p:nvSpPr>
        <p:spPr>
          <a:xfrm>
            <a:off x="432500" y="2547350"/>
            <a:ext cx="30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674EA7"/>
                </a:solidFill>
              </a:rPr>
              <a:t>What are some words that come to mind when you think of stalking?</a:t>
            </a:r>
            <a:endParaRPr sz="2000">
              <a:solidFill>
                <a:srgbClr val="674EA7"/>
              </a:solidFill>
            </a:endParaRPr>
          </a:p>
        </p:txBody>
      </p:sp>
      <p:pic>
        <p:nvPicPr>
          <p:cNvPr id="542" name="Google Shape;542;p63"/>
          <p:cNvPicPr preferRelativeResize="0"/>
          <p:nvPr/>
        </p:nvPicPr>
        <p:blipFill>
          <a:blip r:embed="rId3">
            <a:alphaModFix/>
          </a:blip>
          <a:stretch>
            <a:fillRect/>
          </a:stretch>
        </p:blipFill>
        <p:spPr>
          <a:xfrm>
            <a:off x="3870975" y="903900"/>
            <a:ext cx="5159650" cy="36268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5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4"/>
          <p:cNvSpPr txBox="1">
            <a:spLocks noGrp="1"/>
          </p:cNvSpPr>
          <p:nvPr>
            <p:ph type="subTitle" idx="1"/>
          </p:nvPr>
        </p:nvSpPr>
        <p:spPr>
          <a:xfrm>
            <a:off x="720350" y="1511200"/>
            <a:ext cx="7622400" cy="2488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51C75"/>
              </a:buClr>
              <a:buSzPts val="1400"/>
              <a:buChar char="●"/>
            </a:pPr>
            <a:r>
              <a:rPr lang="en">
                <a:solidFill>
                  <a:srgbClr val="351C75"/>
                </a:solidFill>
              </a:rPr>
              <a:t>Stalking is defined as a pattern of behavior  directed at a specific person that would cause a reasonable person to fear for the person’s safety or the safety of others; or suffer substantial emotional distress.</a:t>
            </a:r>
            <a:endParaRPr>
              <a:solidFill>
                <a:srgbClr val="351C75"/>
              </a:solidFill>
            </a:endParaRPr>
          </a:p>
          <a:p>
            <a:pPr marL="457200" lvl="0" indent="0" algn="l" rtl="0">
              <a:spcBef>
                <a:spcPts val="1000"/>
              </a:spcBef>
              <a:spcAft>
                <a:spcPts val="0"/>
              </a:spcAft>
              <a:buNone/>
            </a:pPr>
            <a:endParaRPr sz="1600" b="1">
              <a:solidFill>
                <a:schemeClr val="dk1"/>
              </a:solidFill>
            </a:endParaRPr>
          </a:p>
          <a:p>
            <a:pPr marL="0" lvl="0" indent="0" algn="l" rtl="0">
              <a:spcBef>
                <a:spcPts val="1000"/>
              </a:spcBef>
              <a:spcAft>
                <a:spcPts val="1000"/>
              </a:spcAft>
              <a:buNone/>
            </a:pPr>
            <a:endParaRPr sz="1600">
              <a:solidFill>
                <a:schemeClr val="dk1"/>
              </a:solidFill>
            </a:endParaRPr>
          </a:p>
        </p:txBody>
      </p:sp>
      <p:sp>
        <p:nvSpPr>
          <p:cNvPr id="548" name="Google Shape;548;p64"/>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900">
                <a:solidFill>
                  <a:srgbClr val="351C75"/>
                </a:solidFill>
              </a:rPr>
              <a:t>What is Stalking?</a:t>
            </a:r>
            <a:endParaRPr sz="4900">
              <a:solidFill>
                <a:srgbClr val="351C75"/>
              </a:solidFill>
            </a:endParaRPr>
          </a:p>
        </p:txBody>
      </p:sp>
      <p:pic>
        <p:nvPicPr>
          <p:cNvPr id="549" name="Google Shape;549;p64"/>
          <p:cNvPicPr preferRelativeResize="0"/>
          <p:nvPr/>
        </p:nvPicPr>
        <p:blipFill>
          <a:blip r:embed="rId3">
            <a:alphaModFix/>
          </a:blip>
          <a:stretch>
            <a:fillRect/>
          </a:stretch>
        </p:blipFill>
        <p:spPr>
          <a:xfrm>
            <a:off x="3068400" y="2577375"/>
            <a:ext cx="2926300" cy="2015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5"/>
          <p:cNvSpPr txBox="1">
            <a:spLocks noGrp="1"/>
          </p:cNvSpPr>
          <p:nvPr>
            <p:ph type="subTitle" idx="1"/>
          </p:nvPr>
        </p:nvSpPr>
        <p:spPr>
          <a:xfrm>
            <a:off x="470100" y="1435175"/>
            <a:ext cx="3847200" cy="3259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351C75"/>
              </a:buClr>
              <a:buSzPts val="1100"/>
              <a:buChar char="●"/>
            </a:pPr>
            <a:r>
              <a:rPr lang="en" sz="1100" b="1">
                <a:solidFill>
                  <a:srgbClr val="351C75"/>
                </a:solidFill>
              </a:rPr>
              <a:t>Surveillance</a:t>
            </a:r>
            <a:r>
              <a:rPr lang="en" sz="1100">
                <a:solidFill>
                  <a:srgbClr val="351C75"/>
                </a:solidFill>
              </a:rPr>
              <a:t> is the most commonly identified stalking tactic and includes watching and gathering information about the victim.</a:t>
            </a:r>
            <a:endParaRPr sz="1100">
              <a:solidFill>
                <a:srgbClr val="351C75"/>
              </a:solidFill>
            </a:endParaRPr>
          </a:p>
          <a:p>
            <a:pPr marL="457200" lvl="0" indent="-298450" algn="l" rtl="0">
              <a:spcBef>
                <a:spcPts val="0"/>
              </a:spcBef>
              <a:spcAft>
                <a:spcPts val="0"/>
              </a:spcAft>
              <a:buClr>
                <a:srgbClr val="351C75"/>
              </a:buClr>
              <a:buSzPts val="1100"/>
              <a:buChar char="●"/>
            </a:pPr>
            <a:r>
              <a:rPr lang="en" sz="1100" b="1">
                <a:solidFill>
                  <a:srgbClr val="351C75"/>
                </a:solidFill>
              </a:rPr>
              <a:t>Life Invasion</a:t>
            </a:r>
            <a:r>
              <a:rPr lang="en" sz="1100">
                <a:solidFill>
                  <a:srgbClr val="351C75"/>
                </a:solidFill>
              </a:rPr>
              <a:t> describes ways that the offender is showing up in the victim’s life without the victim’s consent.</a:t>
            </a:r>
            <a:endParaRPr sz="1100">
              <a:solidFill>
                <a:srgbClr val="351C75"/>
              </a:solidFill>
            </a:endParaRPr>
          </a:p>
          <a:p>
            <a:pPr marL="457200" lvl="0" indent="-298450" algn="l" rtl="0">
              <a:spcBef>
                <a:spcPts val="0"/>
              </a:spcBef>
              <a:spcAft>
                <a:spcPts val="0"/>
              </a:spcAft>
              <a:buClr>
                <a:srgbClr val="351C75"/>
              </a:buClr>
              <a:buSzPts val="1100"/>
              <a:buChar char="●"/>
            </a:pPr>
            <a:r>
              <a:rPr lang="en" sz="1100" b="1">
                <a:solidFill>
                  <a:srgbClr val="351C75"/>
                </a:solidFill>
              </a:rPr>
              <a:t>Intimidation</a:t>
            </a:r>
            <a:r>
              <a:rPr lang="en" sz="1100">
                <a:solidFill>
                  <a:srgbClr val="351C75"/>
                </a:solidFill>
              </a:rPr>
              <a:t> Many behaviors are intimidating when considered within the totality of stalking behaviors and with the victim and offender relationship and history in mind</a:t>
            </a:r>
            <a:endParaRPr sz="1100">
              <a:solidFill>
                <a:srgbClr val="351C75"/>
              </a:solidFill>
            </a:endParaRPr>
          </a:p>
          <a:p>
            <a:pPr marL="457200" lvl="0" indent="-298450" algn="l" rtl="0">
              <a:spcBef>
                <a:spcPts val="0"/>
              </a:spcBef>
              <a:spcAft>
                <a:spcPts val="0"/>
              </a:spcAft>
              <a:buClr>
                <a:srgbClr val="351C75"/>
              </a:buClr>
              <a:buSzPts val="1100"/>
              <a:buChar char="●"/>
            </a:pPr>
            <a:r>
              <a:rPr lang="en" sz="1100" b="1">
                <a:solidFill>
                  <a:srgbClr val="351C75"/>
                </a:solidFill>
              </a:rPr>
              <a:t>Interference</a:t>
            </a:r>
            <a:r>
              <a:rPr lang="en" sz="1100">
                <a:solidFill>
                  <a:srgbClr val="351C75"/>
                </a:solidFill>
              </a:rPr>
              <a:t> Stalkers may interfere in a victim’s life in many ways, affecting everything from the victim’s reputation to their employment and/or physical safety</a:t>
            </a:r>
            <a:endParaRPr sz="1100">
              <a:solidFill>
                <a:srgbClr val="351C75"/>
              </a:solidFill>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555" name="Google Shape;555;p65"/>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Major Stalking Categories</a:t>
            </a:r>
            <a:endParaRPr>
              <a:solidFill>
                <a:srgbClr val="351C75"/>
              </a:solidFill>
            </a:endParaRPr>
          </a:p>
        </p:txBody>
      </p:sp>
      <p:pic>
        <p:nvPicPr>
          <p:cNvPr id="556" name="Google Shape;556;p65"/>
          <p:cNvPicPr preferRelativeResize="0"/>
          <p:nvPr/>
        </p:nvPicPr>
        <p:blipFill>
          <a:blip r:embed="rId3">
            <a:alphaModFix/>
          </a:blip>
          <a:stretch>
            <a:fillRect/>
          </a:stretch>
        </p:blipFill>
        <p:spPr>
          <a:xfrm>
            <a:off x="4888225" y="1332578"/>
            <a:ext cx="3923375" cy="2938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6"/>
          <p:cNvSpPr txBox="1">
            <a:spLocks noGrp="1"/>
          </p:cNvSpPr>
          <p:nvPr>
            <p:ph type="subTitle" idx="1"/>
          </p:nvPr>
        </p:nvSpPr>
        <p:spPr>
          <a:xfrm>
            <a:off x="592450" y="1806425"/>
            <a:ext cx="8326800" cy="3297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0124D"/>
              </a:buClr>
              <a:buSzPts val="1400"/>
              <a:buChar char="●"/>
            </a:pPr>
            <a:r>
              <a:rPr lang="en">
                <a:solidFill>
                  <a:srgbClr val="20124D"/>
                </a:solidFill>
              </a:rPr>
              <a:t>Note: In 2020 the word Stalking was inadvertently removed from the state code.</a:t>
            </a:r>
            <a:endParaRPr sz="1300" b="1">
              <a:solidFill>
                <a:srgbClr val="20124D"/>
              </a:solidFill>
              <a:latin typeface="Arial"/>
              <a:ea typeface="Arial"/>
              <a:cs typeface="Arial"/>
              <a:sym typeface="Arial"/>
            </a:endParaRPr>
          </a:p>
          <a:p>
            <a:pPr marL="457200" lvl="0" indent="-317500" algn="l" rtl="0">
              <a:lnSpc>
                <a:spcPct val="115000"/>
              </a:lnSpc>
              <a:spcBef>
                <a:spcPts val="0"/>
              </a:spcBef>
              <a:spcAft>
                <a:spcPts val="0"/>
              </a:spcAft>
              <a:buClr>
                <a:srgbClr val="20124D"/>
              </a:buClr>
              <a:buSzPts val="1400"/>
              <a:buChar char="●"/>
            </a:pPr>
            <a:r>
              <a:rPr lang="en" sz="1300" b="1">
                <a:solidFill>
                  <a:srgbClr val="20124D"/>
                </a:solidFill>
              </a:rPr>
              <a:t>West Virginia Code §61-2-9a: Harassment; penalties; definitions.</a:t>
            </a:r>
            <a:endParaRPr sz="1100">
              <a:solidFill>
                <a:srgbClr val="20124D"/>
              </a:solidFill>
            </a:endParaRPr>
          </a:p>
          <a:p>
            <a:pPr marL="457200" lvl="0" indent="-317500" algn="l" rtl="0">
              <a:lnSpc>
                <a:spcPct val="115000"/>
              </a:lnSpc>
              <a:spcBef>
                <a:spcPts val="0"/>
              </a:spcBef>
              <a:spcAft>
                <a:spcPts val="0"/>
              </a:spcAft>
              <a:buClr>
                <a:srgbClr val="20124D"/>
              </a:buClr>
              <a:buSzPts val="1400"/>
              <a:buChar char="●"/>
            </a:pPr>
            <a:r>
              <a:rPr lang="en" sz="1100" b="1">
                <a:solidFill>
                  <a:srgbClr val="20124D"/>
                </a:solidFill>
              </a:rPr>
              <a:t>Subsection (a)</a:t>
            </a:r>
            <a:endParaRPr sz="1100" b="1">
              <a:solidFill>
                <a:srgbClr val="20124D"/>
              </a:solidFill>
            </a:endParaRPr>
          </a:p>
          <a:p>
            <a:pPr marL="914400" lvl="1" indent="-317500" algn="l" rtl="0">
              <a:lnSpc>
                <a:spcPct val="115000"/>
              </a:lnSpc>
              <a:spcBef>
                <a:spcPts val="0"/>
              </a:spcBef>
              <a:spcAft>
                <a:spcPts val="0"/>
              </a:spcAft>
              <a:buClr>
                <a:srgbClr val="20124D"/>
              </a:buClr>
              <a:buSzPts val="1400"/>
              <a:buChar char="○"/>
            </a:pPr>
            <a:r>
              <a:rPr lang="en" sz="1100">
                <a:solidFill>
                  <a:srgbClr val="20124D"/>
                </a:solidFill>
              </a:rPr>
              <a:t>Any person who engages in a course of conduct directed at another person with the intent to cause the other person to fear for his or her personal safety, the safety of others, or suffer substantial emotional distress, or causes a third person to so act, is guilty of a misdemeanor and, upon conviction thereof, shall be fined not more than $1,000, confined in jail for not more than six months, or both fined and confined.</a:t>
            </a:r>
            <a:endParaRPr sz="1100">
              <a:solidFill>
                <a:srgbClr val="20124D"/>
              </a:solidFill>
            </a:endParaRPr>
          </a:p>
          <a:p>
            <a:pPr marL="457200" lvl="0" indent="-317500" algn="l" rtl="0">
              <a:lnSpc>
                <a:spcPct val="115000"/>
              </a:lnSpc>
              <a:spcBef>
                <a:spcPts val="0"/>
              </a:spcBef>
              <a:spcAft>
                <a:spcPts val="0"/>
              </a:spcAft>
              <a:buClr>
                <a:srgbClr val="20124D"/>
              </a:buClr>
              <a:buSzPts val="1400"/>
              <a:buChar char="●"/>
            </a:pPr>
            <a:r>
              <a:rPr lang="en" sz="1100" b="1">
                <a:solidFill>
                  <a:srgbClr val="20124D"/>
                </a:solidFill>
              </a:rPr>
              <a:t>Subsection (d)</a:t>
            </a:r>
            <a:endParaRPr sz="1100" b="1">
              <a:solidFill>
                <a:srgbClr val="20124D"/>
              </a:solidFill>
            </a:endParaRPr>
          </a:p>
          <a:p>
            <a:pPr marL="914400" lvl="1" indent="-317500" algn="l" rtl="0">
              <a:lnSpc>
                <a:spcPct val="115000"/>
              </a:lnSpc>
              <a:spcBef>
                <a:spcPts val="0"/>
              </a:spcBef>
              <a:spcAft>
                <a:spcPts val="0"/>
              </a:spcAft>
              <a:buClr>
                <a:srgbClr val="20124D"/>
              </a:buClr>
              <a:buSzPts val="1400"/>
              <a:buChar char="○"/>
            </a:pPr>
            <a:r>
              <a:rPr lang="en" sz="1100">
                <a:solidFill>
                  <a:srgbClr val="20124D"/>
                </a:solidFill>
              </a:rPr>
              <a:t>A second or subsequent conviction for a violation of subsection (a) or (b) of this section is a felony punishable by imprisonment in a state correctional facility for not less than one year nor more than five years, or fined not less than $3,000 nor more than $10,000, or both fined and imprisoned.</a:t>
            </a:r>
            <a:endParaRPr sz="1100">
              <a:solidFill>
                <a:srgbClr val="20124D"/>
              </a:solidFill>
            </a:endParaRPr>
          </a:p>
          <a:p>
            <a:pPr marL="457200" lvl="0" indent="0" algn="l" rtl="0">
              <a:spcBef>
                <a:spcPts val="1200"/>
              </a:spcBef>
              <a:spcAft>
                <a:spcPts val="0"/>
              </a:spcAft>
              <a:buNone/>
            </a:pPr>
            <a:endParaRPr>
              <a:solidFill>
                <a:schemeClr val="dk1"/>
              </a:solidFill>
            </a:endParaRPr>
          </a:p>
          <a:p>
            <a:pPr marL="457200" lvl="0" indent="0" algn="l" rtl="0">
              <a:spcBef>
                <a:spcPts val="1000"/>
              </a:spcBef>
              <a:spcAft>
                <a:spcPts val="0"/>
              </a:spcAft>
              <a:buNone/>
            </a:pPr>
            <a:endParaRPr sz="1600" b="1">
              <a:solidFill>
                <a:schemeClr val="dk1"/>
              </a:solidFill>
            </a:endParaRPr>
          </a:p>
          <a:p>
            <a:pPr marL="0" lvl="0" indent="0" algn="l" rtl="0">
              <a:spcBef>
                <a:spcPts val="1000"/>
              </a:spcBef>
              <a:spcAft>
                <a:spcPts val="1000"/>
              </a:spcAft>
              <a:buNone/>
            </a:pPr>
            <a:endParaRPr sz="1600">
              <a:solidFill>
                <a:schemeClr val="dk1"/>
              </a:solidFill>
            </a:endParaRPr>
          </a:p>
        </p:txBody>
      </p:sp>
      <p:sp>
        <p:nvSpPr>
          <p:cNvPr id="562" name="Google Shape;562;p66"/>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20124D"/>
                </a:solidFill>
              </a:rPr>
              <a:t>WV State Law and Definition of Stalking</a:t>
            </a:r>
            <a:endParaRPr sz="3500">
              <a:solidFill>
                <a:srgbClr val="20124D"/>
              </a:solidFill>
            </a:endParaRPr>
          </a:p>
          <a:p>
            <a:pPr marL="0" lvl="0" indent="0" algn="ctr" rtl="0">
              <a:spcBef>
                <a:spcPts val="0"/>
              </a:spcBef>
              <a:spcAft>
                <a:spcPts val="0"/>
              </a:spcAft>
              <a:buNone/>
            </a:pPr>
            <a:endParaRPr sz="3500">
              <a:solidFill>
                <a:srgbClr val="2012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1000"/>
                                        <p:tgtEl>
                                          <p:spTgt spid="5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7"/>
          <p:cNvSpPr txBox="1">
            <a:spLocks noGrp="1"/>
          </p:cNvSpPr>
          <p:nvPr>
            <p:ph type="subTitle" idx="1"/>
          </p:nvPr>
        </p:nvSpPr>
        <p:spPr>
          <a:xfrm>
            <a:off x="344275" y="1441175"/>
            <a:ext cx="4941900" cy="2854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351C75"/>
              </a:buClr>
              <a:buSzPts val="1600"/>
              <a:buChar char="●"/>
            </a:pPr>
            <a:r>
              <a:rPr lang="en" sz="1600">
                <a:solidFill>
                  <a:srgbClr val="351C75"/>
                </a:solidFill>
              </a:rPr>
              <a:t>Notwithstanding any provision of this code to the contrary, any person against whom a protective order is in effect pursuant to the provisions of §53-8-7 of this code, who has been previously served with a copy of said order, who commits a violation of the provisions of this section, in which the subject in the protective order is the victim, is guilty of a felony and punishable by imprisonment in a state correctional facility.</a:t>
            </a:r>
            <a:endParaRPr sz="1600">
              <a:solidFill>
                <a:srgbClr val="351C75"/>
              </a:solidFill>
            </a:endParaRPr>
          </a:p>
        </p:txBody>
      </p:sp>
      <p:sp>
        <p:nvSpPr>
          <p:cNvPr id="568" name="Google Shape;568;p67"/>
          <p:cNvSpPr txBox="1">
            <a:spLocks noGrp="1"/>
          </p:cNvSpPr>
          <p:nvPr>
            <p:ph type="title"/>
          </p:nvPr>
        </p:nvSpPr>
        <p:spPr>
          <a:xfrm>
            <a:off x="1193100" y="632600"/>
            <a:ext cx="675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rgbClr val="351C75"/>
                </a:solidFill>
              </a:rPr>
              <a:t>WV State Law and Definition of Stalking</a:t>
            </a:r>
            <a:endParaRPr sz="2900">
              <a:solidFill>
                <a:srgbClr val="351C75"/>
              </a:solidFill>
            </a:endParaRPr>
          </a:p>
        </p:txBody>
      </p:sp>
      <p:pic>
        <p:nvPicPr>
          <p:cNvPr id="569" name="Google Shape;569;p67"/>
          <p:cNvPicPr preferRelativeResize="0"/>
          <p:nvPr/>
        </p:nvPicPr>
        <p:blipFill>
          <a:blip r:embed="rId3">
            <a:alphaModFix/>
          </a:blip>
          <a:stretch>
            <a:fillRect/>
          </a:stretch>
        </p:blipFill>
        <p:spPr>
          <a:xfrm>
            <a:off x="5614675" y="1563177"/>
            <a:ext cx="2875025" cy="1913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8"/>
          <p:cNvSpPr txBox="1">
            <a:spLocks noGrp="1"/>
          </p:cNvSpPr>
          <p:nvPr>
            <p:ph type="subTitle" idx="1"/>
          </p:nvPr>
        </p:nvSpPr>
        <p:spPr>
          <a:xfrm>
            <a:off x="28625" y="1880825"/>
            <a:ext cx="3116400" cy="2379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741B47"/>
              </a:buClr>
              <a:buSzPts val="1400"/>
              <a:buChar char="●"/>
            </a:pPr>
            <a:r>
              <a:rPr lang="en">
                <a:solidFill>
                  <a:srgbClr val="741B47"/>
                </a:solidFill>
              </a:rPr>
              <a:t>Stalking is a crime on the federal and state level</a:t>
            </a:r>
            <a:endParaRPr>
              <a:solidFill>
                <a:srgbClr val="741B47"/>
              </a:solidFill>
            </a:endParaRPr>
          </a:p>
          <a:p>
            <a:pPr marL="457200" lvl="0" indent="-317500" algn="l" rtl="0">
              <a:spcBef>
                <a:spcPts val="0"/>
              </a:spcBef>
              <a:spcAft>
                <a:spcPts val="0"/>
              </a:spcAft>
              <a:buClr>
                <a:srgbClr val="741B47"/>
              </a:buClr>
              <a:buSzPts val="1400"/>
              <a:buChar char="●"/>
            </a:pPr>
            <a:r>
              <a:rPr lang="en">
                <a:solidFill>
                  <a:srgbClr val="741B47"/>
                </a:solidFill>
              </a:rPr>
              <a:t>Stalking violates Campus Codes under the Clery Act and Title IX</a:t>
            </a:r>
            <a:endParaRPr>
              <a:solidFill>
                <a:srgbClr val="741B47"/>
              </a:solidFill>
            </a:endParaRPr>
          </a:p>
          <a:p>
            <a:pPr marL="457200" lvl="0" indent="0" algn="l" rtl="0">
              <a:spcBef>
                <a:spcPts val="1000"/>
              </a:spcBef>
              <a:spcAft>
                <a:spcPts val="1000"/>
              </a:spcAft>
              <a:buNone/>
            </a:pPr>
            <a:endParaRPr/>
          </a:p>
        </p:txBody>
      </p:sp>
      <p:sp>
        <p:nvSpPr>
          <p:cNvPr id="575" name="Google Shape;575;p68"/>
          <p:cNvSpPr txBox="1">
            <a:spLocks noGrp="1"/>
          </p:cNvSpPr>
          <p:nvPr>
            <p:ph type="title"/>
          </p:nvPr>
        </p:nvSpPr>
        <p:spPr>
          <a:xfrm>
            <a:off x="-514075" y="1308125"/>
            <a:ext cx="391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20124D"/>
                </a:solidFill>
              </a:rPr>
              <a:t>Criminal</a:t>
            </a:r>
            <a:endParaRPr sz="2800">
              <a:solidFill>
                <a:srgbClr val="20124D"/>
              </a:solidFill>
            </a:endParaRPr>
          </a:p>
        </p:txBody>
      </p:sp>
      <p:sp>
        <p:nvSpPr>
          <p:cNvPr id="576" name="Google Shape;576;p68"/>
          <p:cNvSpPr txBox="1"/>
          <p:nvPr/>
        </p:nvSpPr>
        <p:spPr>
          <a:xfrm>
            <a:off x="3432938" y="1286675"/>
            <a:ext cx="213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20124D"/>
                </a:solidFill>
                <a:latin typeface="Vidaloka"/>
                <a:ea typeface="Vidaloka"/>
                <a:cs typeface="Vidaloka"/>
                <a:sym typeface="Vidaloka"/>
              </a:rPr>
              <a:t>Traumatic</a:t>
            </a:r>
            <a:endParaRPr sz="3400">
              <a:solidFill>
                <a:srgbClr val="20124D"/>
              </a:solidFill>
              <a:latin typeface="Vidaloka"/>
              <a:ea typeface="Vidaloka"/>
              <a:cs typeface="Vidaloka"/>
              <a:sym typeface="Vidaloka"/>
            </a:endParaRPr>
          </a:p>
        </p:txBody>
      </p:sp>
      <p:sp>
        <p:nvSpPr>
          <p:cNvPr id="577" name="Google Shape;577;p68"/>
          <p:cNvSpPr txBox="1"/>
          <p:nvPr/>
        </p:nvSpPr>
        <p:spPr>
          <a:xfrm>
            <a:off x="3187550" y="1902275"/>
            <a:ext cx="26226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741B47"/>
              </a:buClr>
              <a:buSzPts val="1400"/>
              <a:buFont typeface="Montserrat"/>
              <a:buChar char="●"/>
            </a:pPr>
            <a:r>
              <a:rPr lang="en">
                <a:solidFill>
                  <a:srgbClr val="741B47"/>
                </a:solidFill>
                <a:latin typeface="Montserrat"/>
                <a:ea typeface="Montserrat"/>
                <a:cs typeface="Montserrat"/>
                <a:sym typeface="Montserrat"/>
              </a:rPr>
              <a:t>Many victims experience mental health issues</a:t>
            </a:r>
            <a:endParaRPr>
              <a:solidFill>
                <a:srgbClr val="741B47"/>
              </a:solidFill>
              <a:latin typeface="Montserrat"/>
              <a:ea typeface="Montserrat"/>
              <a:cs typeface="Montserrat"/>
              <a:sym typeface="Montserrat"/>
            </a:endParaRPr>
          </a:p>
          <a:p>
            <a:pPr marL="457200" lvl="0" indent="-317500" algn="l" rtl="0">
              <a:spcBef>
                <a:spcPts val="0"/>
              </a:spcBef>
              <a:spcAft>
                <a:spcPts val="0"/>
              </a:spcAft>
              <a:buClr>
                <a:srgbClr val="741B47"/>
              </a:buClr>
              <a:buSzPts val="1400"/>
              <a:buFont typeface="Montserrat"/>
              <a:buChar char="●"/>
            </a:pPr>
            <a:r>
              <a:rPr lang="en">
                <a:solidFill>
                  <a:srgbClr val="741B47"/>
                </a:solidFill>
                <a:latin typeface="Montserrat"/>
                <a:ea typeface="Montserrat"/>
                <a:cs typeface="Montserrat"/>
                <a:sym typeface="Montserrat"/>
              </a:rPr>
              <a:t>Many victims face general health issues as a result of stress</a:t>
            </a:r>
            <a:endParaRPr>
              <a:solidFill>
                <a:srgbClr val="741B47"/>
              </a:solidFill>
              <a:latin typeface="Montserrat"/>
              <a:ea typeface="Montserrat"/>
              <a:cs typeface="Montserrat"/>
              <a:sym typeface="Montserrat"/>
            </a:endParaRPr>
          </a:p>
          <a:p>
            <a:pPr marL="457200" lvl="0" indent="-317500" algn="l" rtl="0">
              <a:spcBef>
                <a:spcPts val="0"/>
              </a:spcBef>
              <a:spcAft>
                <a:spcPts val="0"/>
              </a:spcAft>
              <a:buClr>
                <a:srgbClr val="741B47"/>
              </a:buClr>
              <a:buSzPts val="1400"/>
              <a:buFont typeface="Montserrat"/>
              <a:buChar char="●"/>
            </a:pPr>
            <a:r>
              <a:rPr lang="en">
                <a:solidFill>
                  <a:srgbClr val="741B47"/>
                </a:solidFill>
                <a:latin typeface="Montserrat"/>
                <a:ea typeface="Montserrat"/>
                <a:cs typeface="Montserrat"/>
                <a:sym typeface="Montserrat"/>
              </a:rPr>
              <a:t>Many victims face financial loss</a:t>
            </a:r>
            <a:endParaRPr>
              <a:solidFill>
                <a:srgbClr val="741B47"/>
              </a:solidFill>
              <a:latin typeface="Montserrat"/>
              <a:ea typeface="Montserrat"/>
              <a:cs typeface="Montserrat"/>
              <a:sym typeface="Montserrat"/>
            </a:endParaRPr>
          </a:p>
        </p:txBody>
      </p:sp>
      <p:sp>
        <p:nvSpPr>
          <p:cNvPr id="578" name="Google Shape;578;p68"/>
          <p:cNvSpPr txBox="1"/>
          <p:nvPr/>
        </p:nvSpPr>
        <p:spPr>
          <a:xfrm>
            <a:off x="6329875" y="1286675"/>
            <a:ext cx="216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20124D"/>
                </a:solidFill>
                <a:latin typeface="Vidaloka"/>
                <a:ea typeface="Vidaloka"/>
                <a:cs typeface="Vidaloka"/>
                <a:sym typeface="Vidaloka"/>
              </a:rPr>
              <a:t>Dangerous</a:t>
            </a:r>
            <a:endParaRPr sz="2800">
              <a:solidFill>
                <a:srgbClr val="20124D"/>
              </a:solidFill>
              <a:latin typeface="Vidaloka"/>
              <a:ea typeface="Vidaloka"/>
              <a:cs typeface="Vidaloka"/>
              <a:sym typeface="Vidaloka"/>
            </a:endParaRPr>
          </a:p>
        </p:txBody>
      </p:sp>
      <p:sp>
        <p:nvSpPr>
          <p:cNvPr id="579" name="Google Shape;579;p68"/>
          <p:cNvSpPr txBox="1"/>
          <p:nvPr/>
        </p:nvSpPr>
        <p:spPr>
          <a:xfrm>
            <a:off x="5978550" y="1880825"/>
            <a:ext cx="27768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741B47"/>
              </a:buClr>
              <a:buSzPts val="1400"/>
              <a:buFont typeface="Montserrat"/>
              <a:buChar char="●"/>
            </a:pPr>
            <a:r>
              <a:rPr lang="en">
                <a:solidFill>
                  <a:srgbClr val="741B47"/>
                </a:solidFill>
                <a:latin typeface="Montserrat"/>
                <a:ea typeface="Montserrat"/>
                <a:cs typeface="Montserrat"/>
                <a:sym typeface="Montserrat"/>
              </a:rPr>
              <a:t>Stalking often co-occurs with physical and sexual violence.</a:t>
            </a:r>
            <a:endParaRPr>
              <a:solidFill>
                <a:srgbClr val="741B47"/>
              </a:solidFill>
              <a:latin typeface="Montserrat"/>
              <a:ea typeface="Montserrat"/>
              <a:cs typeface="Montserrat"/>
              <a:sym typeface="Montserrat"/>
            </a:endParaRPr>
          </a:p>
          <a:p>
            <a:pPr marL="0" lvl="0" indent="0" algn="l" rtl="0">
              <a:spcBef>
                <a:spcPts val="0"/>
              </a:spcBef>
              <a:spcAft>
                <a:spcPts val="0"/>
              </a:spcAft>
              <a:buNone/>
            </a:pPr>
            <a:endParaRPr>
              <a:solidFill>
                <a:srgbClr val="741B47"/>
              </a:solidFill>
              <a:latin typeface="Montserrat"/>
              <a:ea typeface="Montserrat"/>
              <a:cs typeface="Montserrat"/>
              <a:sym typeface="Montserrat"/>
            </a:endParaRPr>
          </a:p>
        </p:txBody>
      </p:sp>
      <p:sp>
        <p:nvSpPr>
          <p:cNvPr id="580" name="Google Shape;580;p68"/>
          <p:cNvSpPr txBox="1"/>
          <p:nvPr/>
        </p:nvSpPr>
        <p:spPr>
          <a:xfrm>
            <a:off x="1570100" y="506400"/>
            <a:ext cx="58575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u="sng">
                <a:solidFill>
                  <a:srgbClr val="351C75"/>
                </a:solidFill>
                <a:latin typeface="Vidaloka"/>
                <a:ea typeface="Vidaloka"/>
                <a:cs typeface="Vidaloka"/>
                <a:sym typeface="Vidaloka"/>
              </a:rPr>
              <a:t>What is Stalking?</a:t>
            </a:r>
            <a:endParaRPr sz="3300" u="sng">
              <a:solidFill>
                <a:srgbClr val="351C75"/>
              </a:solidFill>
              <a:latin typeface="Vidaloka"/>
              <a:ea typeface="Vidaloka"/>
              <a:cs typeface="Vidaloka"/>
              <a:sym typeface="Vidalok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69"/>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586" name="Google Shape;586;p69"/>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87" name="Google Shape;587;p69"/>
          <p:cNvPicPr preferRelativeResize="0"/>
          <p:nvPr/>
        </p:nvPicPr>
        <p:blipFill>
          <a:blip r:embed="rId3">
            <a:alphaModFix/>
          </a:blip>
          <a:stretch>
            <a:fillRect/>
          </a:stretch>
        </p:blipFill>
        <p:spPr>
          <a:xfrm>
            <a:off x="1022975" y="536000"/>
            <a:ext cx="7098050" cy="3992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0"/>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593" name="Google Shape;593;p70"/>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94" name="Google Shape;594;p70"/>
          <p:cNvPicPr preferRelativeResize="0"/>
          <p:nvPr/>
        </p:nvPicPr>
        <p:blipFill>
          <a:blip r:embed="rId3">
            <a:alphaModFix/>
          </a:blip>
          <a:stretch>
            <a:fillRect/>
          </a:stretch>
        </p:blipFill>
        <p:spPr>
          <a:xfrm>
            <a:off x="762000" y="428625"/>
            <a:ext cx="7620000" cy="428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1"/>
          <p:cNvSpPr txBox="1">
            <a:spLocks noGrp="1"/>
          </p:cNvSpPr>
          <p:nvPr>
            <p:ph type="subTitle" idx="1"/>
          </p:nvPr>
        </p:nvSpPr>
        <p:spPr>
          <a:xfrm>
            <a:off x="760800" y="1590900"/>
            <a:ext cx="3094500" cy="248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0" algn="l" rtl="0">
              <a:spcBef>
                <a:spcPts val="1000"/>
              </a:spcBef>
              <a:spcAft>
                <a:spcPts val="0"/>
              </a:spcAft>
              <a:buNone/>
            </a:pPr>
            <a:endParaRPr sz="1600" b="1">
              <a:solidFill>
                <a:schemeClr val="dk1"/>
              </a:solidFill>
            </a:endParaRPr>
          </a:p>
          <a:p>
            <a:pPr marL="0" lvl="0" indent="0" algn="l" rtl="0">
              <a:spcBef>
                <a:spcPts val="1000"/>
              </a:spcBef>
              <a:spcAft>
                <a:spcPts val="1000"/>
              </a:spcAft>
              <a:buNone/>
            </a:pPr>
            <a:endParaRPr sz="1600">
              <a:solidFill>
                <a:schemeClr val="dk1"/>
              </a:solidFill>
            </a:endParaRPr>
          </a:p>
        </p:txBody>
      </p:sp>
      <p:sp>
        <p:nvSpPr>
          <p:cNvPr id="600" name="Google Shape;600;p71"/>
          <p:cNvSpPr txBox="1">
            <a:spLocks noGrp="1"/>
          </p:cNvSpPr>
          <p:nvPr>
            <p:ph type="title"/>
          </p:nvPr>
        </p:nvSpPr>
        <p:spPr>
          <a:xfrm>
            <a:off x="1732050" y="45477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Possible Stalking Behaviors</a:t>
            </a:r>
            <a:endParaRPr sz="3500"/>
          </a:p>
        </p:txBody>
      </p:sp>
      <p:sp>
        <p:nvSpPr>
          <p:cNvPr id="601" name="Google Shape;601;p71"/>
          <p:cNvSpPr txBox="1"/>
          <p:nvPr/>
        </p:nvSpPr>
        <p:spPr>
          <a:xfrm>
            <a:off x="614875" y="1649450"/>
            <a:ext cx="29574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351C75"/>
                </a:solidFill>
                <a:latin typeface="Montserrat"/>
                <a:ea typeface="Montserrat"/>
                <a:cs typeface="Montserrat"/>
                <a:sym typeface="Montserrat"/>
              </a:rPr>
              <a:t>What are some behaviors that can be considered stalking?</a:t>
            </a:r>
            <a:endParaRPr sz="2200">
              <a:solidFill>
                <a:srgbClr val="351C75"/>
              </a:solidFill>
              <a:latin typeface="Montserrat"/>
              <a:ea typeface="Montserrat"/>
              <a:cs typeface="Montserrat"/>
              <a:sym typeface="Montserrat"/>
            </a:endParaRPr>
          </a:p>
        </p:txBody>
      </p:sp>
      <p:sp>
        <p:nvSpPr>
          <p:cNvPr id="602" name="Google Shape;602;p71"/>
          <p:cNvSpPr/>
          <p:nvPr/>
        </p:nvSpPr>
        <p:spPr>
          <a:xfrm>
            <a:off x="4362700" y="1590900"/>
            <a:ext cx="4177200" cy="2791200"/>
          </a:xfrm>
          <a:prstGeom prst="roundRect">
            <a:avLst>
              <a:gd name="adj" fmla="val 16667"/>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t>Unwanted Contact (texting, phone calls)</a:t>
            </a:r>
            <a:endParaRPr/>
          </a:p>
          <a:p>
            <a:pPr marL="457200" lvl="0" indent="-317500" algn="l" rtl="0">
              <a:spcBef>
                <a:spcPts val="0"/>
              </a:spcBef>
              <a:spcAft>
                <a:spcPts val="0"/>
              </a:spcAft>
              <a:buSzPts val="1400"/>
              <a:buChar char="●"/>
            </a:pPr>
            <a:r>
              <a:rPr lang="en"/>
              <a:t>Receiving unwanted or unsolicited emails or letters</a:t>
            </a:r>
            <a:endParaRPr/>
          </a:p>
          <a:p>
            <a:pPr marL="457200" lvl="0" indent="-317500" algn="l" rtl="0">
              <a:spcBef>
                <a:spcPts val="0"/>
              </a:spcBef>
              <a:spcAft>
                <a:spcPts val="0"/>
              </a:spcAft>
              <a:buSzPts val="1400"/>
              <a:buChar char="●"/>
            </a:pPr>
            <a:r>
              <a:rPr lang="en"/>
              <a:t>Following or spying on a person</a:t>
            </a:r>
            <a:endParaRPr/>
          </a:p>
          <a:p>
            <a:pPr marL="457200" lvl="0" indent="-317500" algn="l" rtl="0">
              <a:spcBef>
                <a:spcPts val="0"/>
              </a:spcBef>
              <a:spcAft>
                <a:spcPts val="0"/>
              </a:spcAft>
              <a:buSzPts val="1400"/>
              <a:buChar char="●"/>
            </a:pPr>
            <a:r>
              <a:rPr lang="en"/>
              <a:t>Showing up to places without a legitimate reason</a:t>
            </a:r>
            <a:endParaRPr/>
          </a:p>
          <a:p>
            <a:pPr marL="457200" lvl="0" indent="-317500" algn="l" rtl="0">
              <a:spcBef>
                <a:spcPts val="0"/>
              </a:spcBef>
              <a:spcAft>
                <a:spcPts val="0"/>
              </a:spcAft>
              <a:buSzPts val="1400"/>
              <a:buChar char="●"/>
            </a:pPr>
            <a:r>
              <a:rPr lang="en"/>
              <a:t>Leaving unwanted items, presents, or flowers</a:t>
            </a:r>
            <a:endParaRPr/>
          </a:p>
          <a:p>
            <a:pPr marL="457200" lvl="0" indent="-317500" algn="l" rtl="0">
              <a:spcBef>
                <a:spcPts val="0"/>
              </a:spcBef>
              <a:spcAft>
                <a:spcPts val="0"/>
              </a:spcAft>
              <a:buSzPts val="1400"/>
              <a:buChar char="●"/>
            </a:pPr>
            <a:r>
              <a:rPr lang="en"/>
              <a:t>Consistently posting information about or spreading rumors about their target</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1000"/>
                                        <p:tgtEl>
                                          <p:spTgt spid="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2"/>
          <p:cNvSpPr txBox="1">
            <a:spLocks noGrp="1"/>
          </p:cNvSpPr>
          <p:nvPr>
            <p:ph type="subTitle" idx="1"/>
          </p:nvPr>
        </p:nvSpPr>
        <p:spPr>
          <a:xfrm>
            <a:off x="5296800" y="1333275"/>
            <a:ext cx="3847200" cy="1797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rgbClr val="741B47"/>
                </a:solidFill>
                <a:latin typeface="Arial"/>
                <a:ea typeface="Arial"/>
                <a:cs typeface="Arial"/>
                <a:sym typeface="Arial"/>
              </a:rPr>
              <a:t>•</a:t>
            </a:r>
            <a:r>
              <a:rPr lang="en" sz="1500">
                <a:solidFill>
                  <a:srgbClr val="741B47"/>
                </a:solidFill>
              </a:rPr>
              <a:t>Stalking in media often creates a fantasy of stalking that is different than the reality.</a:t>
            </a:r>
            <a:endParaRPr sz="1500">
              <a:solidFill>
                <a:srgbClr val="741B47"/>
              </a:solidFill>
            </a:endParaRPr>
          </a:p>
          <a:p>
            <a:pPr marL="0" lvl="0" indent="0" algn="l" rtl="0">
              <a:lnSpc>
                <a:spcPct val="150000"/>
              </a:lnSpc>
              <a:spcBef>
                <a:spcPts val="0"/>
              </a:spcBef>
              <a:spcAft>
                <a:spcPts val="0"/>
              </a:spcAft>
              <a:buClr>
                <a:schemeClr val="dk1"/>
              </a:buClr>
              <a:buSzPts val="1100"/>
              <a:buFont typeface="Arial"/>
              <a:buNone/>
            </a:pPr>
            <a:r>
              <a:rPr lang="en" sz="1500">
                <a:solidFill>
                  <a:srgbClr val="741B47"/>
                </a:solidFill>
              </a:rPr>
              <a:t>•Stalkers are often presented as attractive strangers or secret admirers with good intentions.</a:t>
            </a:r>
            <a:endParaRPr sz="1500">
              <a:solidFill>
                <a:srgbClr val="741B47"/>
              </a:solidFill>
            </a:endParaRPr>
          </a:p>
          <a:p>
            <a:pPr marL="0" lvl="0" indent="0" algn="l" rtl="0">
              <a:lnSpc>
                <a:spcPct val="150000"/>
              </a:lnSpc>
              <a:spcBef>
                <a:spcPts val="0"/>
              </a:spcBef>
              <a:spcAft>
                <a:spcPts val="0"/>
              </a:spcAft>
              <a:buClr>
                <a:schemeClr val="dk1"/>
              </a:buClr>
              <a:buSzPts val="1100"/>
              <a:buFont typeface="Arial"/>
              <a:buNone/>
            </a:pPr>
            <a:r>
              <a:rPr lang="en" sz="1500">
                <a:solidFill>
                  <a:srgbClr val="741B47"/>
                </a:solidFill>
              </a:rPr>
              <a:t>•In reality, stalkers are usually known to the victim, intend to cause fear and are likely to become threatening and/or violent.</a:t>
            </a:r>
            <a:endParaRPr sz="1500">
              <a:solidFill>
                <a:srgbClr val="741B47"/>
              </a:solidFill>
            </a:endParaRPr>
          </a:p>
        </p:txBody>
      </p:sp>
      <p:sp>
        <p:nvSpPr>
          <p:cNvPr id="608" name="Google Shape;608;p72"/>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0124D"/>
                </a:solidFill>
              </a:rPr>
              <a:t>Stalking Behaviors </a:t>
            </a:r>
            <a:endParaRPr>
              <a:solidFill>
                <a:srgbClr val="20124D"/>
              </a:solidFill>
            </a:endParaRPr>
          </a:p>
        </p:txBody>
      </p:sp>
      <p:pic>
        <p:nvPicPr>
          <p:cNvPr id="609" name="Google Shape;609;p72" descr="Official YOU TV Series Trailer 2018 | Subscribe ➤ http://abo.yt/kc | More at https://KinoCheck.de/serie/ouy2/you-2018YOU, a Netflix Original Series, is the riveting and hypnotic story of Joe Goldberg (Penn Badgley), an obsessive yet brilliant New Yorker, who exploits today’s technology to win the heart of Beck (Elizabeth Lail) amid the growing suspicions of her best friend Peach (Shay Mitchell). Joe transforms himself from stalker to boyfriend while doing whatever it takes to eliminate all obstacles standing in his way — even if it means murder. Set in today’s 24/7 hyper-connected world, YOU explores how vulnerable we all are to stalking and manipulation online and in real life.&#10;Our gaming-channel ➤ http://youtube.com/Spiele&#10;&#10;Note | #YOU #Trailer courtesy of Netflix International B.V.. | All Rights Reserved. | #KinoCheck®" title="YOU Trailer (2018) Netflix">
            <a:hlinkClick r:id="rId3"/>
          </p:cNvPr>
          <p:cNvPicPr preferRelativeResize="0"/>
          <p:nvPr/>
        </p:nvPicPr>
        <p:blipFill>
          <a:blip r:embed="rId4">
            <a:alphaModFix/>
          </a:blip>
          <a:stretch>
            <a:fillRect/>
          </a:stretch>
        </p:blipFill>
        <p:spPr>
          <a:xfrm>
            <a:off x="717650" y="1333275"/>
            <a:ext cx="4243750" cy="3182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10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5"/>
          <p:cNvSpPr txBox="1">
            <a:spLocks noGrp="1"/>
          </p:cNvSpPr>
          <p:nvPr>
            <p:ph type="title"/>
          </p:nvPr>
        </p:nvSpPr>
        <p:spPr>
          <a:xfrm>
            <a:off x="2351925" y="3130328"/>
            <a:ext cx="4323000" cy="49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—Molly Harper</a:t>
            </a:r>
            <a:endParaRPr>
              <a:solidFill>
                <a:srgbClr val="351C75"/>
              </a:solidFill>
            </a:endParaRPr>
          </a:p>
        </p:txBody>
      </p:sp>
      <p:sp>
        <p:nvSpPr>
          <p:cNvPr id="479" name="Google Shape;479;p55"/>
          <p:cNvSpPr txBox="1">
            <a:spLocks noGrp="1"/>
          </p:cNvSpPr>
          <p:nvPr>
            <p:ph type="subTitle" idx="1"/>
          </p:nvPr>
        </p:nvSpPr>
        <p:spPr>
          <a:xfrm>
            <a:off x="1784325" y="881188"/>
            <a:ext cx="5769900" cy="2027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600">
                <a:solidFill>
                  <a:srgbClr val="351C75"/>
                </a:solidFill>
              </a:rPr>
              <a:t>“I think the very word stalking implies that you're not supposed to like it. Otherwise, it would be called 'fluffy harmless observation time'.”</a:t>
            </a:r>
            <a:endParaRPr sz="2600">
              <a:solidFill>
                <a:srgbClr val="351C7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3"/>
          <p:cNvSpPr txBox="1">
            <a:spLocks noGrp="1"/>
          </p:cNvSpPr>
          <p:nvPr>
            <p:ph type="subTitle" idx="1"/>
          </p:nvPr>
        </p:nvSpPr>
        <p:spPr>
          <a:xfrm>
            <a:off x="182200" y="1381800"/>
            <a:ext cx="2958300" cy="2379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73763"/>
              </a:buClr>
              <a:buSzPts val="1500"/>
              <a:buChar char="●"/>
            </a:pPr>
            <a:r>
              <a:rPr lang="en" sz="1500">
                <a:solidFill>
                  <a:srgbClr val="073763"/>
                </a:solidFill>
              </a:rPr>
              <a:t>Following, watching through her window, showing up where she is.</a:t>
            </a:r>
            <a:endParaRPr sz="1500">
              <a:solidFill>
                <a:srgbClr val="073763"/>
              </a:solidFill>
            </a:endParaRPr>
          </a:p>
          <a:p>
            <a:pPr marL="457200" lvl="0" indent="-323850" algn="l" rtl="0">
              <a:spcBef>
                <a:spcPts val="0"/>
              </a:spcBef>
              <a:spcAft>
                <a:spcPts val="0"/>
              </a:spcAft>
              <a:buClr>
                <a:srgbClr val="073763"/>
              </a:buClr>
              <a:buSzPts val="1500"/>
              <a:buChar char="●"/>
            </a:pPr>
            <a:r>
              <a:rPr lang="en" sz="1500">
                <a:solidFill>
                  <a:srgbClr val="073763"/>
                </a:solidFill>
              </a:rPr>
              <a:t>Stalking through technology: monitoring texts, messages, GPS.</a:t>
            </a:r>
            <a:endParaRPr sz="1500">
              <a:solidFill>
                <a:srgbClr val="073763"/>
              </a:solidFill>
            </a:endParaRPr>
          </a:p>
          <a:p>
            <a:pPr marL="457200" lvl="0" indent="-323850" algn="l" rtl="0">
              <a:spcBef>
                <a:spcPts val="0"/>
              </a:spcBef>
              <a:spcAft>
                <a:spcPts val="0"/>
              </a:spcAft>
              <a:buClr>
                <a:srgbClr val="073763"/>
              </a:buClr>
              <a:buSzPts val="1500"/>
              <a:buChar char="●"/>
            </a:pPr>
            <a:r>
              <a:rPr lang="en" sz="1500">
                <a:solidFill>
                  <a:srgbClr val="073763"/>
                </a:solidFill>
              </a:rPr>
              <a:t>Stalking through social media: keeping track of her posts, messages, social media presence.</a:t>
            </a:r>
            <a:endParaRPr sz="1500">
              <a:solidFill>
                <a:srgbClr val="073763"/>
              </a:solidFill>
            </a:endParaRPr>
          </a:p>
          <a:p>
            <a:pPr marL="457200" lvl="0" indent="-323850" algn="l" rtl="0">
              <a:spcBef>
                <a:spcPts val="0"/>
              </a:spcBef>
              <a:spcAft>
                <a:spcPts val="0"/>
              </a:spcAft>
              <a:buClr>
                <a:srgbClr val="073763"/>
              </a:buClr>
              <a:buSzPts val="1500"/>
              <a:buChar char="●"/>
            </a:pPr>
            <a:r>
              <a:rPr lang="en" sz="1500">
                <a:solidFill>
                  <a:srgbClr val="073763"/>
                </a:solidFill>
              </a:rPr>
              <a:t>Breaking into her home and stealing her property.</a:t>
            </a:r>
            <a:endParaRPr>
              <a:solidFill>
                <a:srgbClr val="073763"/>
              </a:solidFill>
            </a:endParaRPr>
          </a:p>
        </p:txBody>
      </p:sp>
      <p:sp>
        <p:nvSpPr>
          <p:cNvPr id="615" name="Google Shape;615;p73"/>
          <p:cNvSpPr txBox="1">
            <a:spLocks noGrp="1"/>
          </p:cNvSpPr>
          <p:nvPr>
            <p:ph type="title"/>
          </p:nvPr>
        </p:nvSpPr>
        <p:spPr>
          <a:xfrm>
            <a:off x="395300" y="441700"/>
            <a:ext cx="8479500" cy="9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Montserrat"/>
                <a:ea typeface="Montserrat"/>
                <a:cs typeface="Montserrat"/>
                <a:sym typeface="Montserrat"/>
              </a:rPr>
              <a:t>While “You” is fictional and a bit sensationalized, many of the stalking behaviors that Joe engages in are fairly common.</a:t>
            </a:r>
            <a:endParaRPr sz="3200">
              <a:solidFill>
                <a:srgbClr val="351C75"/>
              </a:solidFill>
              <a:latin typeface="Montserrat"/>
              <a:ea typeface="Montserrat"/>
              <a:cs typeface="Montserrat"/>
              <a:sym typeface="Montserrat"/>
            </a:endParaRPr>
          </a:p>
        </p:txBody>
      </p:sp>
      <p:sp>
        <p:nvSpPr>
          <p:cNvPr id="616" name="Google Shape;616;p73"/>
          <p:cNvSpPr txBox="1"/>
          <p:nvPr/>
        </p:nvSpPr>
        <p:spPr>
          <a:xfrm>
            <a:off x="5959100" y="1381800"/>
            <a:ext cx="3113700" cy="2539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rgbClr val="073763"/>
              </a:buClr>
              <a:buSzPts val="1500"/>
              <a:buFont typeface="Montserrat"/>
              <a:buChar char="●"/>
            </a:pPr>
            <a:r>
              <a:rPr lang="en" sz="1500">
                <a:solidFill>
                  <a:srgbClr val="073763"/>
                </a:solidFill>
                <a:latin typeface="Montserrat"/>
                <a:ea typeface="Montserrat"/>
                <a:cs typeface="Montserrat"/>
                <a:sym typeface="Montserrat"/>
              </a:rPr>
              <a:t>Impersonating a victim online</a:t>
            </a:r>
            <a:endParaRPr sz="1500">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Char char="●"/>
            </a:pPr>
            <a:r>
              <a:rPr lang="en" sz="1500">
                <a:solidFill>
                  <a:srgbClr val="073763"/>
                </a:solidFill>
                <a:latin typeface="Montserrat"/>
                <a:ea typeface="Montserrat"/>
                <a:cs typeface="Montserrat"/>
                <a:sym typeface="Montserrat"/>
              </a:rPr>
              <a:t>Mining friends for information</a:t>
            </a:r>
            <a:endParaRPr sz="1500">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Char char="●"/>
            </a:pPr>
            <a:r>
              <a:rPr lang="en" sz="1500">
                <a:solidFill>
                  <a:srgbClr val="073763"/>
                </a:solidFill>
                <a:latin typeface="Montserrat"/>
                <a:ea typeface="Montserrat"/>
                <a:cs typeface="Montserrat"/>
                <a:sym typeface="Montserrat"/>
              </a:rPr>
              <a:t>Over half the time, intimate partner stalkers stalk during </a:t>
            </a:r>
            <a:r>
              <a:rPr lang="en" sz="1500" b="1">
                <a:solidFill>
                  <a:srgbClr val="073763"/>
                </a:solidFill>
                <a:latin typeface="Montserrat"/>
                <a:ea typeface="Montserrat"/>
                <a:cs typeface="Montserrat"/>
                <a:sym typeface="Montserrat"/>
              </a:rPr>
              <a:t>AND</a:t>
            </a:r>
            <a:r>
              <a:rPr lang="en" sz="1500">
                <a:solidFill>
                  <a:srgbClr val="073763"/>
                </a:solidFill>
                <a:latin typeface="Montserrat"/>
                <a:ea typeface="Montserrat"/>
                <a:cs typeface="Montserrat"/>
                <a:sym typeface="Montserrat"/>
              </a:rPr>
              <a:t> after the relationship.</a:t>
            </a:r>
            <a:endParaRPr sz="1500">
              <a:solidFill>
                <a:srgbClr val="073763"/>
              </a:solidFill>
              <a:latin typeface="Montserrat"/>
              <a:ea typeface="Montserrat"/>
              <a:cs typeface="Montserrat"/>
              <a:sym typeface="Montserrat"/>
            </a:endParaRPr>
          </a:p>
          <a:p>
            <a:pPr marL="457200" lvl="0" indent="0" algn="l" rtl="0">
              <a:spcBef>
                <a:spcPts val="0"/>
              </a:spcBef>
              <a:spcAft>
                <a:spcPts val="0"/>
              </a:spcAft>
              <a:buNone/>
            </a:pPr>
            <a:endParaRPr sz="1500">
              <a:solidFill>
                <a:srgbClr val="073763"/>
              </a:solidFill>
            </a:endParaRPr>
          </a:p>
        </p:txBody>
      </p:sp>
      <p:pic>
        <p:nvPicPr>
          <p:cNvPr id="617" name="Google Shape;617;p73"/>
          <p:cNvPicPr preferRelativeResize="0"/>
          <p:nvPr/>
        </p:nvPicPr>
        <p:blipFill>
          <a:blip r:embed="rId3">
            <a:alphaModFix/>
          </a:blip>
          <a:stretch>
            <a:fillRect/>
          </a:stretch>
        </p:blipFill>
        <p:spPr>
          <a:xfrm>
            <a:off x="3244950" y="1468975"/>
            <a:ext cx="2654099" cy="2654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4"/>
          <p:cNvSpPr txBox="1">
            <a:spLocks noGrp="1"/>
          </p:cNvSpPr>
          <p:nvPr>
            <p:ph type="subTitle" idx="1"/>
          </p:nvPr>
        </p:nvSpPr>
        <p:spPr>
          <a:xfrm>
            <a:off x="3542875" y="1677950"/>
            <a:ext cx="5280000" cy="283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51C75"/>
              </a:buClr>
              <a:buSzPts val="1400"/>
              <a:buChar char="●"/>
            </a:pPr>
            <a:r>
              <a:rPr lang="en">
                <a:solidFill>
                  <a:srgbClr val="351C75"/>
                </a:solidFill>
              </a:rPr>
              <a:t>Does the stalker show up or loiter at the victim’s work or other places the victim frequents?</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Does the stalker use technology?</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Has the stalker ever forcibly kept the victim from leaving?</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Has the victim made significant life changes for safety reasons?</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Has the stalker been directly and clearly notified that their actions are unwanted, yet they continue with the behavior?</a:t>
            </a:r>
            <a:endParaRPr>
              <a:solidFill>
                <a:srgbClr val="351C75"/>
              </a:solidFill>
            </a:endParaRPr>
          </a:p>
        </p:txBody>
      </p:sp>
      <p:sp>
        <p:nvSpPr>
          <p:cNvPr id="623" name="Google Shape;623;p74"/>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rgbClr val="351C75"/>
                </a:solidFill>
              </a:rPr>
              <a:t>Context of Behaviors is Critical to Understanding Stalking Victimization</a:t>
            </a:r>
            <a:endParaRPr sz="2600">
              <a:solidFill>
                <a:srgbClr val="351C75"/>
              </a:solidFill>
            </a:endParaRPr>
          </a:p>
        </p:txBody>
      </p:sp>
      <p:pic>
        <p:nvPicPr>
          <p:cNvPr id="624" name="Google Shape;624;p74"/>
          <p:cNvPicPr preferRelativeResize="0"/>
          <p:nvPr/>
        </p:nvPicPr>
        <p:blipFill>
          <a:blip r:embed="rId3">
            <a:alphaModFix/>
          </a:blip>
          <a:stretch>
            <a:fillRect/>
          </a:stretch>
        </p:blipFill>
        <p:spPr>
          <a:xfrm>
            <a:off x="507800" y="1677938"/>
            <a:ext cx="2686325" cy="1787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5"/>
          <p:cNvSpPr txBox="1">
            <a:spLocks noGrp="1"/>
          </p:cNvSpPr>
          <p:nvPr>
            <p:ph type="title"/>
          </p:nvPr>
        </p:nvSpPr>
        <p:spPr>
          <a:xfrm>
            <a:off x="713225" y="1345375"/>
            <a:ext cx="7754700" cy="16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741B47"/>
                </a:solidFill>
              </a:rPr>
              <a:t>13.5 million</a:t>
            </a:r>
            <a:endParaRPr>
              <a:solidFill>
                <a:srgbClr val="741B47"/>
              </a:solidFill>
            </a:endParaRPr>
          </a:p>
        </p:txBody>
      </p:sp>
      <p:sp>
        <p:nvSpPr>
          <p:cNvPr id="630" name="Google Shape;630;p75"/>
          <p:cNvSpPr txBox="1">
            <a:spLocks noGrp="1"/>
          </p:cNvSpPr>
          <p:nvPr>
            <p:ph type="subTitle" idx="1"/>
          </p:nvPr>
        </p:nvSpPr>
        <p:spPr>
          <a:xfrm>
            <a:off x="713225" y="3188650"/>
            <a:ext cx="71832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a:solidFill>
                  <a:srgbClr val="741B47"/>
                </a:solidFill>
              </a:rPr>
              <a:t>People are stalked in a one-year period in the United States</a:t>
            </a:r>
            <a:endParaRPr>
              <a:solidFill>
                <a:srgbClr val="741B47"/>
              </a:solidFill>
            </a:endParaRPr>
          </a:p>
        </p:txBody>
      </p:sp>
      <p:sp>
        <p:nvSpPr>
          <p:cNvPr id="631" name="Google Shape;631;p75"/>
          <p:cNvSpPr txBox="1"/>
          <p:nvPr/>
        </p:nvSpPr>
        <p:spPr>
          <a:xfrm>
            <a:off x="694650" y="4335650"/>
            <a:ext cx="7754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741B47"/>
                </a:solidFill>
              </a:rPr>
              <a:t>Smith, S.G., Basile, K.C., &amp; Kresnow, M. (2022). The National Intimate Partner and Sexual Violence Survey (NISVS): 2016/2017 Report on Stalking. Atlanta, GA: National Center for Injury Prevention and Control, Centers for Disease control and Prevention</a:t>
            </a:r>
            <a:endParaRPr sz="1200">
              <a:solidFill>
                <a:srgbClr val="741B47"/>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6"/>
          <p:cNvSpPr txBox="1">
            <a:spLocks noGrp="1"/>
          </p:cNvSpPr>
          <p:nvPr>
            <p:ph type="title"/>
          </p:nvPr>
        </p:nvSpPr>
        <p:spPr>
          <a:xfrm>
            <a:off x="369875" y="2578725"/>
            <a:ext cx="2475300" cy="6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Campus Related Stalking</a:t>
            </a:r>
            <a:endParaRPr/>
          </a:p>
        </p:txBody>
      </p:sp>
      <p:sp>
        <p:nvSpPr>
          <p:cNvPr id="637" name="Google Shape;637;p76"/>
          <p:cNvSpPr txBox="1">
            <a:spLocks noGrp="1"/>
          </p:cNvSpPr>
          <p:nvPr>
            <p:ph type="title" idx="2"/>
          </p:nvPr>
        </p:nvSpPr>
        <p:spPr>
          <a:xfrm>
            <a:off x="782075" y="1077150"/>
            <a:ext cx="16509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pic>
        <p:nvPicPr>
          <p:cNvPr id="638" name="Google Shape;638;p76"/>
          <p:cNvPicPr preferRelativeResize="0"/>
          <p:nvPr/>
        </p:nvPicPr>
        <p:blipFill>
          <a:blip r:embed="rId3">
            <a:alphaModFix/>
          </a:blip>
          <a:stretch>
            <a:fillRect/>
          </a:stretch>
        </p:blipFill>
        <p:spPr>
          <a:xfrm>
            <a:off x="3482725" y="1077150"/>
            <a:ext cx="4694100" cy="312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7"/>
          <p:cNvSpPr txBox="1">
            <a:spLocks noGrp="1"/>
          </p:cNvSpPr>
          <p:nvPr>
            <p:ph type="subTitle" idx="1"/>
          </p:nvPr>
        </p:nvSpPr>
        <p:spPr>
          <a:xfrm>
            <a:off x="4741300" y="1563900"/>
            <a:ext cx="3847200"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351C75"/>
                </a:solidFill>
              </a:rPr>
              <a:t>The Clery Act requires colleges and universities to report campus crime data, support victims of violence, and publicly outline the policies and procedures they have put into place to improve campus safety.</a:t>
            </a:r>
            <a:endParaRPr sz="1600">
              <a:solidFill>
                <a:srgbClr val="351C75"/>
              </a:solidFill>
            </a:endParaRPr>
          </a:p>
          <a:p>
            <a:pPr marL="0" lvl="0" indent="0" algn="l" rtl="0">
              <a:spcBef>
                <a:spcPts val="1000"/>
              </a:spcBef>
              <a:spcAft>
                <a:spcPts val="1000"/>
              </a:spcAft>
              <a:buNone/>
            </a:pPr>
            <a:endParaRPr sz="1200"/>
          </a:p>
        </p:txBody>
      </p:sp>
      <p:sp>
        <p:nvSpPr>
          <p:cNvPr id="644" name="Google Shape;644;p7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The Clery Act</a:t>
            </a:r>
            <a:endParaRPr>
              <a:solidFill>
                <a:srgbClr val="351C75"/>
              </a:solidFill>
            </a:endParaRPr>
          </a:p>
        </p:txBody>
      </p:sp>
      <p:pic>
        <p:nvPicPr>
          <p:cNvPr id="645" name="Google Shape;645;p77"/>
          <p:cNvPicPr preferRelativeResize="0"/>
          <p:nvPr/>
        </p:nvPicPr>
        <p:blipFill>
          <a:blip r:embed="rId3">
            <a:alphaModFix/>
          </a:blip>
          <a:stretch>
            <a:fillRect/>
          </a:stretch>
        </p:blipFill>
        <p:spPr>
          <a:xfrm>
            <a:off x="399200" y="1288600"/>
            <a:ext cx="3686674" cy="276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8"/>
          <p:cNvSpPr txBox="1">
            <a:spLocks noGrp="1"/>
          </p:cNvSpPr>
          <p:nvPr>
            <p:ph type="subTitle" idx="1"/>
          </p:nvPr>
        </p:nvSpPr>
        <p:spPr>
          <a:xfrm>
            <a:off x="308650" y="1381800"/>
            <a:ext cx="3847200" cy="2379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1600">
                <a:solidFill>
                  <a:srgbClr val="351C75"/>
                </a:solidFill>
              </a:rPr>
              <a:t>TItle IX </a:t>
            </a:r>
            <a:r>
              <a:rPr lang="en" sz="1600" b="1">
                <a:solidFill>
                  <a:srgbClr val="351C75"/>
                </a:solidFill>
              </a:rPr>
              <a:t>requires institutions to protect all students, faculty, and staff from sex-based discrimination</a:t>
            </a:r>
            <a:r>
              <a:rPr lang="en" sz="1600">
                <a:solidFill>
                  <a:srgbClr val="351C75"/>
                </a:solidFill>
              </a:rPr>
              <a:t>, a term that includes both sexual harassment and sexual violence. If the administration is made aware of an incident, colleges must take immediate steps to address the issue.</a:t>
            </a:r>
            <a:endParaRPr sz="1900">
              <a:solidFill>
                <a:srgbClr val="351C75"/>
              </a:solidFill>
            </a:endParaRPr>
          </a:p>
        </p:txBody>
      </p:sp>
      <p:sp>
        <p:nvSpPr>
          <p:cNvPr id="651" name="Google Shape;651;p78"/>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What is Title IX ?</a:t>
            </a:r>
            <a:endParaRPr>
              <a:solidFill>
                <a:srgbClr val="351C75"/>
              </a:solidFill>
            </a:endParaRPr>
          </a:p>
        </p:txBody>
      </p:sp>
      <p:pic>
        <p:nvPicPr>
          <p:cNvPr id="652" name="Google Shape;652;p78"/>
          <p:cNvPicPr preferRelativeResize="0"/>
          <p:nvPr/>
        </p:nvPicPr>
        <p:blipFill>
          <a:blip r:embed="rId3">
            <a:alphaModFix/>
          </a:blip>
          <a:stretch>
            <a:fillRect/>
          </a:stretch>
        </p:blipFill>
        <p:spPr>
          <a:xfrm>
            <a:off x="4999300" y="1502800"/>
            <a:ext cx="3576369" cy="2379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9"/>
          <p:cNvSpPr txBox="1">
            <a:spLocks noGrp="1"/>
          </p:cNvSpPr>
          <p:nvPr>
            <p:ph type="title"/>
          </p:nvPr>
        </p:nvSpPr>
        <p:spPr>
          <a:xfrm>
            <a:off x="600075" y="632550"/>
            <a:ext cx="5191500" cy="322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20124D"/>
                </a:solidFill>
              </a:rPr>
              <a:t>1 in 10</a:t>
            </a:r>
            <a:endParaRPr sz="6000">
              <a:solidFill>
                <a:srgbClr val="20124D"/>
              </a:solidFill>
            </a:endParaRPr>
          </a:p>
          <a:p>
            <a:pPr marL="0" lvl="0" indent="0" algn="ctr" rtl="0">
              <a:spcBef>
                <a:spcPts val="0"/>
              </a:spcBef>
              <a:spcAft>
                <a:spcPts val="0"/>
              </a:spcAft>
              <a:buNone/>
            </a:pPr>
            <a:r>
              <a:rPr lang="en" sz="2400">
                <a:solidFill>
                  <a:srgbClr val="741B47"/>
                </a:solidFill>
              </a:rPr>
              <a:t>Undergraduate Women</a:t>
            </a:r>
            <a:endParaRPr sz="2400">
              <a:solidFill>
                <a:srgbClr val="741B47"/>
              </a:solidFill>
            </a:endParaRPr>
          </a:p>
          <a:p>
            <a:pPr marL="0" lvl="0" indent="0" algn="ctr" rtl="0">
              <a:spcBef>
                <a:spcPts val="0"/>
              </a:spcBef>
              <a:spcAft>
                <a:spcPts val="0"/>
              </a:spcAft>
              <a:buNone/>
            </a:pPr>
            <a:endParaRPr sz="2400"/>
          </a:p>
          <a:p>
            <a:pPr marL="0" lvl="0" indent="0" algn="ctr" rtl="0">
              <a:spcBef>
                <a:spcPts val="0"/>
              </a:spcBef>
              <a:spcAft>
                <a:spcPts val="0"/>
              </a:spcAft>
              <a:buNone/>
            </a:pPr>
            <a:r>
              <a:rPr lang="en" sz="6000">
                <a:solidFill>
                  <a:srgbClr val="20124D"/>
                </a:solidFill>
              </a:rPr>
              <a:t>1 in 33</a:t>
            </a:r>
            <a:endParaRPr sz="6000">
              <a:solidFill>
                <a:srgbClr val="20124D"/>
              </a:solidFill>
            </a:endParaRPr>
          </a:p>
          <a:p>
            <a:pPr marL="0" lvl="0" indent="0" algn="ctr" rtl="0">
              <a:spcBef>
                <a:spcPts val="0"/>
              </a:spcBef>
              <a:spcAft>
                <a:spcPts val="0"/>
              </a:spcAft>
              <a:buNone/>
            </a:pPr>
            <a:r>
              <a:rPr lang="en" sz="2400">
                <a:solidFill>
                  <a:srgbClr val="741B47"/>
                </a:solidFill>
              </a:rPr>
              <a:t>Undergraduate Men</a:t>
            </a:r>
            <a:endParaRPr sz="2400">
              <a:solidFill>
                <a:srgbClr val="741B47"/>
              </a:solidFill>
            </a:endParaRPr>
          </a:p>
          <a:p>
            <a:pPr marL="0" lvl="0" indent="0" algn="ctr" rtl="0">
              <a:spcBef>
                <a:spcPts val="0"/>
              </a:spcBef>
              <a:spcAft>
                <a:spcPts val="0"/>
              </a:spcAft>
              <a:buNone/>
            </a:pPr>
            <a:endParaRPr sz="6000"/>
          </a:p>
          <a:p>
            <a:pPr marL="0" lvl="0" indent="0" algn="ctr" rtl="0">
              <a:spcBef>
                <a:spcPts val="0"/>
              </a:spcBef>
              <a:spcAft>
                <a:spcPts val="0"/>
              </a:spcAft>
              <a:buNone/>
            </a:pPr>
            <a:endParaRPr sz="2400"/>
          </a:p>
          <a:p>
            <a:pPr marL="0" lvl="0" indent="0" algn="ctr" rtl="0">
              <a:spcBef>
                <a:spcPts val="0"/>
              </a:spcBef>
              <a:spcAft>
                <a:spcPts val="0"/>
              </a:spcAft>
              <a:buNone/>
            </a:pPr>
            <a:endParaRPr sz="2400"/>
          </a:p>
        </p:txBody>
      </p:sp>
      <p:sp>
        <p:nvSpPr>
          <p:cNvPr id="658" name="Google Shape;658;p79"/>
          <p:cNvSpPr txBox="1">
            <a:spLocks noGrp="1"/>
          </p:cNvSpPr>
          <p:nvPr>
            <p:ph type="subTitle" idx="1"/>
          </p:nvPr>
        </p:nvSpPr>
        <p:spPr>
          <a:xfrm>
            <a:off x="135675" y="3857248"/>
            <a:ext cx="61203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000">
                <a:solidFill>
                  <a:srgbClr val="741B47"/>
                </a:solidFill>
              </a:rPr>
              <a:t>Are Victims of Stalking</a:t>
            </a:r>
            <a:endParaRPr sz="2000">
              <a:solidFill>
                <a:srgbClr val="741B47"/>
              </a:solidFill>
            </a:endParaRPr>
          </a:p>
        </p:txBody>
      </p:sp>
      <p:pic>
        <p:nvPicPr>
          <p:cNvPr id="659" name="Google Shape;659;p79"/>
          <p:cNvPicPr preferRelativeResize="0"/>
          <p:nvPr/>
        </p:nvPicPr>
        <p:blipFill>
          <a:blip r:embed="rId3">
            <a:alphaModFix/>
          </a:blip>
          <a:stretch>
            <a:fillRect/>
          </a:stretch>
        </p:blipFill>
        <p:spPr>
          <a:xfrm>
            <a:off x="5042150" y="697223"/>
            <a:ext cx="2905125" cy="1284050"/>
          </a:xfrm>
          <a:prstGeom prst="rect">
            <a:avLst/>
          </a:prstGeom>
          <a:noFill/>
          <a:ln>
            <a:noFill/>
          </a:ln>
        </p:spPr>
      </p:pic>
      <p:pic>
        <p:nvPicPr>
          <p:cNvPr id="660" name="Google Shape;660;p79"/>
          <p:cNvPicPr preferRelativeResize="0"/>
          <p:nvPr/>
        </p:nvPicPr>
        <p:blipFill>
          <a:blip r:embed="rId4">
            <a:alphaModFix/>
          </a:blip>
          <a:stretch>
            <a:fillRect/>
          </a:stretch>
        </p:blipFill>
        <p:spPr>
          <a:xfrm>
            <a:off x="5364238" y="2094650"/>
            <a:ext cx="2260950" cy="2525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0"/>
          <p:cNvSpPr txBox="1">
            <a:spLocks noGrp="1"/>
          </p:cNvSpPr>
          <p:nvPr>
            <p:ph type="subTitle" idx="1"/>
          </p:nvPr>
        </p:nvSpPr>
        <p:spPr>
          <a:xfrm>
            <a:off x="1358175" y="524173"/>
            <a:ext cx="61203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51C75"/>
                </a:solidFill>
                <a:latin typeface="Vidaloka"/>
                <a:ea typeface="Vidaloka"/>
                <a:cs typeface="Vidaloka"/>
                <a:sym typeface="Vidaloka"/>
              </a:rPr>
              <a:t>College-Specific Dynamics</a:t>
            </a:r>
            <a:endParaRPr sz="2400">
              <a:solidFill>
                <a:srgbClr val="351C75"/>
              </a:solidFill>
              <a:latin typeface="Vidaloka"/>
              <a:ea typeface="Vidaloka"/>
              <a:cs typeface="Vidaloka"/>
              <a:sym typeface="Vidaloka"/>
            </a:endParaRPr>
          </a:p>
          <a:p>
            <a:pPr marL="0" lvl="0" indent="0" algn="ctr" rtl="0">
              <a:spcBef>
                <a:spcPts val="1200"/>
              </a:spcBef>
              <a:spcAft>
                <a:spcPts val="1200"/>
              </a:spcAft>
              <a:buNone/>
            </a:pPr>
            <a:endParaRPr>
              <a:latin typeface="Vidaloka"/>
              <a:ea typeface="Vidaloka"/>
              <a:cs typeface="Vidaloka"/>
              <a:sym typeface="Vidaloka"/>
            </a:endParaRPr>
          </a:p>
        </p:txBody>
      </p:sp>
      <p:sp>
        <p:nvSpPr>
          <p:cNvPr id="666" name="Google Shape;666;p80"/>
          <p:cNvSpPr txBox="1"/>
          <p:nvPr/>
        </p:nvSpPr>
        <p:spPr>
          <a:xfrm>
            <a:off x="487975" y="1405425"/>
            <a:ext cx="83253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51C75"/>
              </a:buClr>
              <a:buSzPts val="1400"/>
              <a:buFont typeface="Montserrat"/>
              <a:buChar char="●"/>
            </a:pPr>
            <a:r>
              <a:rPr lang="en">
                <a:solidFill>
                  <a:srgbClr val="351C75"/>
                </a:solidFill>
                <a:latin typeface="Montserrat"/>
                <a:ea typeface="Montserrat"/>
                <a:cs typeface="Montserrat"/>
                <a:sym typeface="Montserrat"/>
              </a:rPr>
              <a:t>Students who identify as transgender, non-binary, or gender-queer experience the highest rates of stalking.</a:t>
            </a:r>
            <a:endParaRPr>
              <a:solidFill>
                <a:srgbClr val="351C75"/>
              </a:solidFill>
              <a:latin typeface="Montserrat"/>
              <a:ea typeface="Montserrat"/>
              <a:cs typeface="Montserrat"/>
              <a:sym typeface="Montserrat"/>
            </a:endParaRPr>
          </a:p>
          <a:p>
            <a:pPr marL="457200" lvl="0" indent="0" algn="l" rtl="0">
              <a:spcBef>
                <a:spcPts val="0"/>
              </a:spcBef>
              <a:spcAft>
                <a:spcPts val="0"/>
              </a:spcAft>
              <a:buNone/>
            </a:pPr>
            <a:endParaRPr>
              <a:solidFill>
                <a:srgbClr val="351C75"/>
              </a:solidFill>
              <a:latin typeface="Montserrat"/>
              <a:ea typeface="Montserrat"/>
              <a:cs typeface="Montserrat"/>
              <a:sym typeface="Montserrat"/>
            </a:endParaRPr>
          </a:p>
          <a:p>
            <a:pPr marL="457200" lvl="0" indent="-317500" algn="l" rtl="0">
              <a:spcBef>
                <a:spcPts val="0"/>
              </a:spcBef>
              <a:spcAft>
                <a:spcPts val="0"/>
              </a:spcAft>
              <a:buClr>
                <a:srgbClr val="351C75"/>
              </a:buClr>
              <a:buSzPts val="1400"/>
              <a:buFont typeface="Montserrat"/>
              <a:buChar char="●"/>
            </a:pPr>
            <a:r>
              <a:rPr lang="en">
                <a:solidFill>
                  <a:srgbClr val="351C75"/>
                </a:solidFill>
                <a:latin typeface="Montserrat"/>
                <a:ea typeface="Montserrat"/>
                <a:cs typeface="Montserrat"/>
                <a:sym typeface="Montserrat"/>
              </a:rPr>
              <a:t>Students with disabilities are twice as likely to experience stalking as students without disabilities.</a:t>
            </a:r>
            <a:endParaRPr>
              <a:solidFill>
                <a:srgbClr val="351C75"/>
              </a:solidFill>
              <a:latin typeface="Montserrat"/>
              <a:ea typeface="Montserrat"/>
              <a:cs typeface="Montserrat"/>
              <a:sym typeface="Montserrat"/>
            </a:endParaRPr>
          </a:p>
          <a:p>
            <a:pPr marL="457200" lvl="0" indent="0" algn="l" rtl="0">
              <a:spcBef>
                <a:spcPts val="0"/>
              </a:spcBef>
              <a:spcAft>
                <a:spcPts val="0"/>
              </a:spcAft>
              <a:buNone/>
            </a:pPr>
            <a:endParaRPr>
              <a:solidFill>
                <a:srgbClr val="351C75"/>
              </a:solidFill>
              <a:latin typeface="Montserrat"/>
              <a:ea typeface="Montserrat"/>
              <a:cs typeface="Montserrat"/>
              <a:sym typeface="Montserrat"/>
            </a:endParaRPr>
          </a:p>
          <a:p>
            <a:pPr marL="457200" lvl="0" indent="-317500" algn="l" rtl="0">
              <a:spcBef>
                <a:spcPts val="0"/>
              </a:spcBef>
              <a:spcAft>
                <a:spcPts val="0"/>
              </a:spcAft>
              <a:buClr>
                <a:srgbClr val="351C75"/>
              </a:buClr>
              <a:buSzPts val="1400"/>
              <a:buFont typeface="Montserrat"/>
              <a:buChar char="●"/>
            </a:pPr>
            <a:r>
              <a:rPr lang="en">
                <a:solidFill>
                  <a:srgbClr val="351C75"/>
                </a:solidFill>
                <a:latin typeface="Montserrat"/>
                <a:ea typeface="Montserrat"/>
                <a:cs typeface="Montserrat"/>
                <a:sym typeface="Montserrat"/>
              </a:rPr>
              <a:t>Black and Native American students are over 30% more likely to experience stalking than their counterparts.</a:t>
            </a:r>
            <a:endParaRPr>
              <a:solidFill>
                <a:srgbClr val="351C75"/>
              </a:solidFill>
              <a:latin typeface="Montserrat"/>
              <a:ea typeface="Montserrat"/>
              <a:cs typeface="Montserrat"/>
              <a:sym typeface="Montserrat"/>
            </a:endParaRPr>
          </a:p>
          <a:p>
            <a:pPr marL="457200" lvl="0" indent="0" algn="l" rtl="0">
              <a:spcBef>
                <a:spcPts val="0"/>
              </a:spcBef>
              <a:spcAft>
                <a:spcPts val="0"/>
              </a:spcAft>
              <a:buNone/>
            </a:pPr>
            <a:endParaRPr>
              <a:solidFill>
                <a:srgbClr val="351C75"/>
              </a:solidFill>
              <a:latin typeface="Montserrat"/>
              <a:ea typeface="Montserrat"/>
              <a:cs typeface="Montserrat"/>
              <a:sym typeface="Montserrat"/>
            </a:endParaRPr>
          </a:p>
          <a:p>
            <a:pPr marL="457200" lvl="0" indent="-317500" algn="l" rtl="0">
              <a:spcBef>
                <a:spcPts val="0"/>
              </a:spcBef>
              <a:spcAft>
                <a:spcPts val="0"/>
              </a:spcAft>
              <a:buClr>
                <a:srgbClr val="351C75"/>
              </a:buClr>
              <a:buSzPts val="1400"/>
              <a:buFont typeface="Montserrat"/>
              <a:buChar char="●"/>
            </a:pPr>
            <a:r>
              <a:rPr lang="en">
                <a:solidFill>
                  <a:srgbClr val="351C75"/>
                </a:solidFill>
                <a:latin typeface="Montserrat"/>
                <a:ea typeface="Montserrat"/>
                <a:cs typeface="Montserrat"/>
                <a:sym typeface="Montserrat"/>
              </a:rPr>
              <a:t>Bisexual students, particularly females, experience the highest rates of stalking. </a:t>
            </a:r>
            <a:endParaRPr>
              <a:solidFill>
                <a:srgbClr val="351C75"/>
              </a:solidFill>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1"/>
          <p:cNvSpPr txBox="1">
            <a:spLocks noGrp="1"/>
          </p:cNvSpPr>
          <p:nvPr>
            <p:ph type="subTitle" idx="1"/>
          </p:nvPr>
        </p:nvSpPr>
        <p:spPr>
          <a:xfrm>
            <a:off x="3509000" y="1693851"/>
            <a:ext cx="2126100" cy="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741B47"/>
                </a:solidFill>
              </a:rPr>
              <a:t>43% of college stalking victims who meet the legal criteria of stalking do not identify their experience as stalking</a:t>
            </a:r>
            <a:endParaRPr sz="1400">
              <a:solidFill>
                <a:srgbClr val="741B47"/>
              </a:solidFill>
            </a:endParaRPr>
          </a:p>
        </p:txBody>
      </p:sp>
      <p:sp>
        <p:nvSpPr>
          <p:cNvPr id="672" name="Google Shape;672;p81"/>
          <p:cNvSpPr txBox="1">
            <a:spLocks noGrp="1"/>
          </p:cNvSpPr>
          <p:nvPr>
            <p:ph type="subTitle" idx="3"/>
          </p:nvPr>
        </p:nvSpPr>
        <p:spPr>
          <a:xfrm>
            <a:off x="742875" y="1749099"/>
            <a:ext cx="2425200" cy="91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741B47"/>
                </a:solidFill>
              </a:rPr>
              <a:t>Between 6-39% of college students reported being stalked since the first year of college</a:t>
            </a:r>
            <a:endParaRPr sz="1500">
              <a:solidFill>
                <a:srgbClr val="741B47"/>
              </a:solidFill>
            </a:endParaRPr>
          </a:p>
          <a:p>
            <a:pPr marL="0" lvl="0" indent="0" algn="ctr" rtl="0">
              <a:spcBef>
                <a:spcPts val="0"/>
              </a:spcBef>
              <a:spcAft>
                <a:spcPts val="0"/>
              </a:spcAft>
              <a:buNone/>
            </a:pPr>
            <a:endParaRPr/>
          </a:p>
        </p:txBody>
      </p:sp>
      <p:sp>
        <p:nvSpPr>
          <p:cNvPr id="673" name="Google Shape;673;p81"/>
          <p:cNvSpPr txBox="1">
            <a:spLocks noGrp="1"/>
          </p:cNvSpPr>
          <p:nvPr>
            <p:ph type="subTitle" idx="5"/>
          </p:nvPr>
        </p:nvSpPr>
        <p:spPr>
          <a:xfrm>
            <a:off x="6064875" y="1693851"/>
            <a:ext cx="2126100" cy="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741B47"/>
                </a:solidFill>
              </a:rPr>
              <a:t>92% of students tell friends or family while only 29% contact a program or resource for help</a:t>
            </a:r>
            <a:endParaRPr sz="1400">
              <a:solidFill>
                <a:srgbClr val="741B47"/>
              </a:solidFill>
            </a:endParaRPr>
          </a:p>
        </p:txBody>
      </p:sp>
      <p:sp>
        <p:nvSpPr>
          <p:cNvPr id="674" name="Google Shape;674;p81"/>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College Student Stalking Victimization</a:t>
            </a:r>
            <a:endParaRPr>
              <a:solidFill>
                <a:srgbClr val="351C75"/>
              </a:solidFill>
            </a:endParaRPr>
          </a:p>
        </p:txBody>
      </p:sp>
      <p:sp>
        <p:nvSpPr>
          <p:cNvPr id="675" name="Google Shape;675;p81"/>
          <p:cNvSpPr txBox="1">
            <a:spLocks noGrp="1"/>
          </p:cNvSpPr>
          <p:nvPr>
            <p:ph type="subTitle" idx="7"/>
          </p:nvPr>
        </p:nvSpPr>
        <p:spPr>
          <a:xfrm>
            <a:off x="3509000" y="3398751"/>
            <a:ext cx="2126100" cy="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741B47"/>
                </a:solidFill>
              </a:rPr>
              <a:t>44% reported unwanted emails or social media messages</a:t>
            </a:r>
            <a:endParaRPr sz="1400">
              <a:solidFill>
                <a:srgbClr val="741B47"/>
              </a:solidFill>
            </a:endParaRPr>
          </a:p>
        </p:txBody>
      </p:sp>
      <p:sp>
        <p:nvSpPr>
          <p:cNvPr id="676" name="Google Shape;676;p81"/>
          <p:cNvSpPr txBox="1">
            <a:spLocks noGrp="1"/>
          </p:cNvSpPr>
          <p:nvPr>
            <p:ph type="subTitle" idx="9"/>
          </p:nvPr>
        </p:nvSpPr>
        <p:spPr>
          <a:xfrm>
            <a:off x="953025" y="3398751"/>
            <a:ext cx="2126100" cy="44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741B47"/>
                </a:solidFill>
              </a:rPr>
              <a:t>45% of students reported unwanted voice or text messages</a:t>
            </a:r>
            <a:endParaRPr sz="1400">
              <a:solidFill>
                <a:srgbClr val="741B47"/>
              </a:solidFill>
            </a:endParaRPr>
          </a:p>
        </p:txBody>
      </p:sp>
      <p:sp>
        <p:nvSpPr>
          <p:cNvPr id="677" name="Google Shape;677;p81"/>
          <p:cNvSpPr txBox="1">
            <a:spLocks noGrp="1"/>
          </p:cNvSpPr>
          <p:nvPr>
            <p:ph type="subTitle" idx="14"/>
          </p:nvPr>
        </p:nvSpPr>
        <p:spPr>
          <a:xfrm>
            <a:off x="6064875" y="3398742"/>
            <a:ext cx="2126100" cy="3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741B47"/>
                </a:solidFill>
              </a:rPr>
              <a:t>37% reported being approached or the stalker showing up at places the victim was at </a:t>
            </a:r>
            <a:endParaRPr sz="1400">
              <a:solidFill>
                <a:srgbClr val="741B4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fade">
                                      <p:cBhvr>
                                        <p:cTn id="7" dur="1000"/>
                                        <p:tgtEl>
                                          <p:spTgt spid="6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1"/>
                                        </p:tgtEl>
                                        <p:attrNameLst>
                                          <p:attrName>style.visibility</p:attrName>
                                        </p:attrNameLst>
                                      </p:cBhvr>
                                      <p:to>
                                        <p:strVal val="visible"/>
                                      </p:to>
                                    </p:set>
                                    <p:animEffect transition="in" filter="fade">
                                      <p:cBhvr>
                                        <p:cTn id="12" dur="1000"/>
                                        <p:tgtEl>
                                          <p:spTgt spid="6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3"/>
                                        </p:tgtEl>
                                        <p:attrNameLst>
                                          <p:attrName>style.visibility</p:attrName>
                                        </p:attrNameLst>
                                      </p:cBhvr>
                                      <p:to>
                                        <p:strVal val="visible"/>
                                      </p:to>
                                    </p:set>
                                    <p:animEffect transition="in" filter="fade">
                                      <p:cBhvr>
                                        <p:cTn id="17" dur="1000"/>
                                        <p:tgtEl>
                                          <p:spTgt spid="6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6"/>
                                        </p:tgtEl>
                                        <p:attrNameLst>
                                          <p:attrName>style.visibility</p:attrName>
                                        </p:attrNameLst>
                                      </p:cBhvr>
                                      <p:to>
                                        <p:strVal val="visible"/>
                                      </p:to>
                                    </p:set>
                                    <p:animEffect transition="in" filter="fade">
                                      <p:cBhvr>
                                        <p:cTn id="22" dur="1000"/>
                                        <p:tgtEl>
                                          <p:spTgt spid="6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5"/>
                                        </p:tgtEl>
                                        <p:attrNameLst>
                                          <p:attrName>style.visibility</p:attrName>
                                        </p:attrNameLst>
                                      </p:cBhvr>
                                      <p:to>
                                        <p:strVal val="visible"/>
                                      </p:to>
                                    </p:set>
                                    <p:animEffect transition="in" filter="fade">
                                      <p:cBhvr>
                                        <p:cTn id="27" dur="1000"/>
                                        <p:tgtEl>
                                          <p:spTgt spid="6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7"/>
                                        </p:tgtEl>
                                        <p:attrNameLst>
                                          <p:attrName>style.visibility</p:attrName>
                                        </p:attrNameLst>
                                      </p:cBhvr>
                                      <p:to>
                                        <p:strVal val="visible"/>
                                      </p:to>
                                    </p:set>
                                    <p:animEffect transition="in" filter="fade">
                                      <p:cBhvr>
                                        <p:cTn id="32" dur="10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2"/>
          <p:cNvSpPr txBox="1">
            <a:spLocks noGrp="1"/>
          </p:cNvSpPr>
          <p:nvPr>
            <p:ph type="subTitle" idx="1"/>
          </p:nvPr>
        </p:nvSpPr>
        <p:spPr>
          <a:xfrm>
            <a:off x="486350" y="1277225"/>
            <a:ext cx="3847200" cy="370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a:solidFill>
                <a:srgbClr val="351C75"/>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300">
                <a:solidFill>
                  <a:srgbClr val="351C75"/>
                </a:solidFill>
              </a:rPr>
              <a:t>• Difficulty concentrating in class, on assignments, and during exams</a:t>
            </a:r>
            <a:endParaRPr sz="1300">
              <a:solidFill>
                <a:srgbClr val="351C75"/>
              </a:solidFill>
            </a:endParaRPr>
          </a:p>
          <a:p>
            <a:pPr marL="0" lvl="0" indent="0" algn="l" rtl="0">
              <a:spcBef>
                <a:spcPts val="1000"/>
              </a:spcBef>
              <a:spcAft>
                <a:spcPts val="0"/>
              </a:spcAft>
              <a:buClr>
                <a:schemeClr val="dk1"/>
              </a:buClr>
              <a:buSzPts val="1100"/>
              <a:buFont typeface="Arial"/>
              <a:buNone/>
            </a:pPr>
            <a:r>
              <a:rPr lang="en" sz="1300">
                <a:solidFill>
                  <a:srgbClr val="351C75"/>
                </a:solidFill>
              </a:rPr>
              <a:t>• Missing meetings and extra-curricular activities</a:t>
            </a:r>
            <a:endParaRPr sz="1300">
              <a:solidFill>
                <a:srgbClr val="351C75"/>
              </a:solidFill>
            </a:endParaRPr>
          </a:p>
          <a:p>
            <a:pPr marL="0" lvl="0" indent="0" algn="l" rtl="0">
              <a:spcBef>
                <a:spcPts val="1000"/>
              </a:spcBef>
              <a:spcAft>
                <a:spcPts val="0"/>
              </a:spcAft>
              <a:buClr>
                <a:schemeClr val="dk1"/>
              </a:buClr>
              <a:buSzPts val="1100"/>
              <a:buFont typeface="Arial"/>
              <a:buNone/>
            </a:pPr>
            <a:r>
              <a:rPr lang="en" sz="1300">
                <a:solidFill>
                  <a:srgbClr val="351C75"/>
                </a:solidFill>
              </a:rPr>
              <a:t>• Dropping classes</a:t>
            </a:r>
            <a:endParaRPr sz="1300">
              <a:solidFill>
                <a:srgbClr val="351C75"/>
              </a:solidFill>
            </a:endParaRPr>
          </a:p>
          <a:p>
            <a:pPr marL="0" lvl="0" indent="0" algn="l" rtl="0">
              <a:spcBef>
                <a:spcPts val="1000"/>
              </a:spcBef>
              <a:spcAft>
                <a:spcPts val="0"/>
              </a:spcAft>
              <a:buClr>
                <a:schemeClr val="dk1"/>
              </a:buClr>
              <a:buSzPts val="1100"/>
              <a:buFont typeface="Arial"/>
              <a:buNone/>
            </a:pPr>
            <a:r>
              <a:rPr lang="en" sz="1300">
                <a:solidFill>
                  <a:srgbClr val="351C75"/>
                </a:solidFill>
              </a:rPr>
              <a:t>• Lower grades</a:t>
            </a:r>
            <a:endParaRPr sz="1300">
              <a:solidFill>
                <a:srgbClr val="351C75"/>
              </a:solidFill>
            </a:endParaRPr>
          </a:p>
          <a:p>
            <a:pPr marL="0" lvl="0" indent="0" algn="l" rtl="0">
              <a:spcBef>
                <a:spcPts val="1000"/>
              </a:spcBef>
              <a:spcAft>
                <a:spcPts val="0"/>
              </a:spcAft>
              <a:buClr>
                <a:schemeClr val="dk1"/>
              </a:buClr>
              <a:buSzPts val="1100"/>
              <a:buFont typeface="Arial"/>
              <a:buNone/>
            </a:pPr>
            <a:r>
              <a:rPr lang="en" sz="1300">
                <a:solidFill>
                  <a:srgbClr val="351C75"/>
                </a:solidFill>
              </a:rPr>
              <a:t>• Considering dropping out of school</a:t>
            </a:r>
            <a:endParaRPr sz="1300">
              <a:solidFill>
                <a:srgbClr val="351C75"/>
              </a:solidFill>
            </a:endParaRPr>
          </a:p>
          <a:p>
            <a:pPr marL="0" lvl="0" indent="0" algn="l" rtl="0">
              <a:spcBef>
                <a:spcPts val="1000"/>
              </a:spcBef>
              <a:spcAft>
                <a:spcPts val="1000"/>
              </a:spcAft>
              <a:buNone/>
            </a:pPr>
            <a:r>
              <a:rPr lang="en" sz="1300">
                <a:solidFill>
                  <a:srgbClr val="351C75"/>
                </a:solidFill>
              </a:rPr>
              <a:t>• Changing living situation, like moving out of dorms</a:t>
            </a:r>
            <a:endParaRPr sz="1200">
              <a:solidFill>
                <a:srgbClr val="351C75"/>
              </a:solidFill>
            </a:endParaRPr>
          </a:p>
        </p:txBody>
      </p:sp>
      <p:sp>
        <p:nvSpPr>
          <p:cNvPr id="683" name="Google Shape;683;p82"/>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0124D"/>
                </a:solidFill>
              </a:rPr>
              <a:t>School-Related Impacts for Stalking Victims</a:t>
            </a:r>
            <a:endParaRPr>
              <a:solidFill>
                <a:srgbClr val="20124D"/>
              </a:solidFill>
            </a:endParaRPr>
          </a:p>
        </p:txBody>
      </p:sp>
      <p:pic>
        <p:nvPicPr>
          <p:cNvPr id="684" name="Google Shape;684;p82"/>
          <p:cNvPicPr preferRelativeResize="0"/>
          <p:nvPr/>
        </p:nvPicPr>
        <p:blipFill>
          <a:blip r:embed="rId3">
            <a:alphaModFix/>
          </a:blip>
          <a:stretch>
            <a:fillRect/>
          </a:stretch>
        </p:blipFill>
        <p:spPr>
          <a:xfrm>
            <a:off x="4527059" y="1731375"/>
            <a:ext cx="4249041" cy="239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6"/>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rgbClr val="351C75"/>
                </a:solidFill>
              </a:rPr>
              <a:t>Family Refuge Center</a:t>
            </a:r>
            <a:endParaRPr sz="2000">
              <a:solidFill>
                <a:srgbClr val="351C75"/>
              </a:solidFill>
            </a:endParaRPr>
          </a:p>
        </p:txBody>
      </p:sp>
      <p:sp>
        <p:nvSpPr>
          <p:cNvPr id="485" name="Google Shape;485;p56"/>
          <p:cNvSpPr txBox="1">
            <a:spLocks noGrp="1"/>
          </p:cNvSpPr>
          <p:nvPr>
            <p:ph type="title" idx="4"/>
          </p:nvPr>
        </p:nvSpPr>
        <p:spPr>
          <a:xfrm>
            <a:off x="4166400" y="1095325"/>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2</a:t>
            </a:r>
            <a:endParaRPr>
              <a:solidFill>
                <a:srgbClr val="351C75"/>
              </a:solidFill>
            </a:endParaRPr>
          </a:p>
        </p:txBody>
      </p:sp>
      <p:sp>
        <p:nvSpPr>
          <p:cNvPr id="486" name="Google Shape;486;p56"/>
          <p:cNvSpPr txBox="1">
            <a:spLocks noGrp="1"/>
          </p:cNvSpPr>
          <p:nvPr>
            <p:ph type="title" idx="13"/>
          </p:nvPr>
        </p:nvSpPr>
        <p:spPr>
          <a:xfrm>
            <a:off x="1482600" y="2714087"/>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4</a:t>
            </a:r>
            <a:endParaRPr>
              <a:solidFill>
                <a:srgbClr val="351C75"/>
              </a:solidFill>
            </a:endParaRPr>
          </a:p>
        </p:txBody>
      </p:sp>
      <p:sp>
        <p:nvSpPr>
          <p:cNvPr id="487" name="Google Shape;487;p56"/>
          <p:cNvSpPr txBox="1">
            <a:spLocks noGrp="1"/>
          </p:cNvSpPr>
          <p:nvPr>
            <p:ph type="title" idx="2"/>
          </p:nvPr>
        </p:nvSpPr>
        <p:spPr>
          <a:xfrm>
            <a:off x="1482600" y="1095325"/>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1</a:t>
            </a:r>
            <a:endParaRPr>
              <a:solidFill>
                <a:srgbClr val="351C75"/>
              </a:solidFill>
            </a:endParaRPr>
          </a:p>
        </p:txBody>
      </p:sp>
      <p:sp>
        <p:nvSpPr>
          <p:cNvPr id="488" name="Google Shape;488;p56"/>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rgbClr val="351C75"/>
                </a:solidFill>
              </a:rPr>
              <a:t>Stalking</a:t>
            </a:r>
            <a:endParaRPr sz="1700">
              <a:solidFill>
                <a:srgbClr val="351C75"/>
              </a:solidFill>
            </a:endParaRPr>
          </a:p>
        </p:txBody>
      </p:sp>
      <p:sp>
        <p:nvSpPr>
          <p:cNvPr id="489" name="Google Shape;489;p56"/>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rgbClr val="351C75"/>
                </a:solidFill>
              </a:rPr>
              <a:t>Campus Related Stalking</a:t>
            </a:r>
            <a:endParaRPr sz="2000">
              <a:solidFill>
                <a:srgbClr val="351C75"/>
              </a:solidFill>
            </a:endParaRPr>
          </a:p>
        </p:txBody>
      </p:sp>
      <p:sp>
        <p:nvSpPr>
          <p:cNvPr id="490" name="Google Shape;490;p56"/>
          <p:cNvSpPr txBox="1">
            <a:spLocks noGrp="1"/>
          </p:cNvSpPr>
          <p:nvPr>
            <p:ph type="title" idx="7"/>
          </p:nvPr>
        </p:nvSpPr>
        <p:spPr>
          <a:xfrm>
            <a:off x="6850200" y="1095325"/>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3</a:t>
            </a:r>
            <a:endParaRPr>
              <a:solidFill>
                <a:srgbClr val="351C75"/>
              </a:solidFill>
            </a:endParaRPr>
          </a:p>
        </p:txBody>
      </p:sp>
      <p:sp>
        <p:nvSpPr>
          <p:cNvPr id="491" name="Google Shape;491;p56"/>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rgbClr val="351C75"/>
                </a:solidFill>
              </a:rPr>
              <a:t>Tech Related Stalking</a:t>
            </a:r>
            <a:endParaRPr sz="2000">
              <a:solidFill>
                <a:srgbClr val="351C75"/>
              </a:solidFill>
            </a:endParaRPr>
          </a:p>
        </p:txBody>
      </p:sp>
      <p:sp>
        <p:nvSpPr>
          <p:cNvPr id="492" name="Google Shape;492;p56"/>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rgbClr val="351C75"/>
                </a:solidFill>
              </a:rPr>
              <a:t>The Intersection Between Stalking and Sexual Violence</a:t>
            </a:r>
            <a:endParaRPr sz="2000">
              <a:solidFill>
                <a:srgbClr val="351C75"/>
              </a:solidFill>
            </a:endParaRPr>
          </a:p>
        </p:txBody>
      </p:sp>
      <p:sp>
        <p:nvSpPr>
          <p:cNvPr id="493" name="Google Shape;493;p56"/>
          <p:cNvSpPr txBox="1">
            <a:spLocks noGrp="1"/>
          </p:cNvSpPr>
          <p:nvPr>
            <p:ph type="title" idx="16"/>
          </p:nvPr>
        </p:nvSpPr>
        <p:spPr>
          <a:xfrm>
            <a:off x="4166400" y="2714087"/>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5</a:t>
            </a:r>
            <a:endParaRPr>
              <a:solidFill>
                <a:srgbClr val="351C75"/>
              </a:solidFill>
            </a:endParaRPr>
          </a:p>
        </p:txBody>
      </p:sp>
      <p:sp>
        <p:nvSpPr>
          <p:cNvPr id="494" name="Google Shape;494;p56"/>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351C75"/>
                </a:solidFill>
              </a:rPr>
              <a:t>Wrap Up</a:t>
            </a:r>
            <a:endParaRPr sz="2000">
              <a:solidFill>
                <a:srgbClr val="351C75"/>
              </a:solidFill>
            </a:endParaRPr>
          </a:p>
        </p:txBody>
      </p:sp>
      <p:sp>
        <p:nvSpPr>
          <p:cNvPr id="495" name="Google Shape;495;p56"/>
          <p:cNvSpPr txBox="1">
            <a:spLocks noGrp="1"/>
          </p:cNvSpPr>
          <p:nvPr>
            <p:ph type="title" idx="19"/>
          </p:nvPr>
        </p:nvSpPr>
        <p:spPr>
          <a:xfrm>
            <a:off x="6850200" y="2714087"/>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6</a:t>
            </a:r>
            <a:endParaRPr>
              <a:solidFill>
                <a:srgbClr val="351C75"/>
              </a:solidFill>
            </a:endParaRPr>
          </a:p>
        </p:txBody>
      </p:sp>
      <p:sp>
        <p:nvSpPr>
          <p:cNvPr id="496" name="Google Shape;496;p56"/>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351C75"/>
                </a:solidFill>
              </a:rPr>
              <a:t>Table of Contents</a:t>
            </a:r>
            <a:endParaRPr u="sng">
              <a:solidFill>
                <a:srgbClr val="351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1000"/>
                                        <p:tgtEl>
                                          <p:spTgt spid="4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1000"/>
                                        <p:tgtEl>
                                          <p:spTgt spid="484"/>
                                        </p:tgtEl>
                                        <p:attrNameLst>
                                          <p:attrName>ppt_x</p:attrName>
                                        </p:attrNameLst>
                                      </p:cBhvr>
                                      <p:tavLst>
                                        <p:tav tm="0">
                                          <p:val>
                                            <p:strVal val="#ppt_x+1"/>
                                          </p:val>
                                        </p:tav>
                                        <p:tav tm="100000">
                                          <p:val>
                                            <p:strVal val="#ppt_x"/>
                                          </p:val>
                                        </p:tav>
                                      </p:tavLst>
                                    </p:anim>
                                  </p:childTnLst>
                                </p:cTn>
                              </p:par>
                              <p:par>
                                <p:cTn id="13" presetID="2" presetClass="entr" presetSubtype="2" fill="hold" nodeType="withEffect">
                                  <p:stCondLst>
                                    <p:cond delay="0"/>
                                  </p:stCondLst>
                                  <p:childTnLst>
                                    <p:set>
                                      <p:cBhvr>
                                        <p:cTn id="14" dur="1" fill="hold">
                                          <p:stCondLst>
                                            <p:cond delay="0"/>
                                          </p:stCondLst>
                                        </p:cTn>
                                        <p:tgtEl>
                                          <p:spTgt spid="487"/>
                                        </p:tgtEl>
                                        <p:attrNameLst>
                                          <p:attrName>style.visibility</p:attrName>
                                        </p:attrNameLst>
                                      </p:cBhvr>
                                      <p:to>
                                        <p:strVal val="visible"/>
                                      </p:to>
                                    </p:set>
                                    <p:anim calcmode="lin" valueType="num">
                                      <p:cBhvr additive="base">
                                        <p:cTn id="15" dur="1000"/>
                                        <p:tgtEl>
                                          <p:spTgt spid="487"/>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485"/>
                                        </p:tgtEl>
                                        <p:attrNameLst>
                                          <p:attrName>style.visibility</p:attrName>
                                        </p:attrNameLst>
                                      </p:cBhvr>
                                      <p:to>
                                        <p:strVal val="visible"/>
                                      </p:to>
                                    </p:set>
                                    <p:anim calcmode="lin" valueType="num">
                                      <p:cBhvr additive="base">
                                        <p:cTn id="20" dur="1000"/>
                                        <p:tgtEl>
                                          <p:spTgt spid="485"/>
                                        </p:tgtEl>
                                        <p:attrNameLst>
                                          <p:attrName>ppt_x</p:attrName>
                                        </p:attrNameLst>
                                      </p:cBhvr>
                                      <p:tavLst>
                                        <p:tav tm="0">
                                          <p:val>
                                            <p:strVal val="#ppt_x+1"/>
                                          </p:val>
                                        </p:tav>
                                        <p:tav tm="100000">
                                          <p:val>
                                            <p:strVal val="#ppt_x"/>
                                          </p:val>
                                        </p:tav>
                                      </p:tavLst>
                                    </p:anim>
                                  </p:childTnLst>
                                </p:cTn>
                              </p:par>
                              <p:par>
                                <p:cTn id="21" presetID="2" presetClass="entr" presetSubtype="2" fill="hold" nodeType="withEffect">
                                  <p:stCondLst>
                                    <p:cond delay="0"/>
                                  </p:stCondLst>
                                  <p:childTnLst>
                                    <p:set>
                                      <p:cBhvr>
                                        <p:cTn id="22" dur="1" fill="hold">
                                          <p:stCondLst>
                                            <p:cond delay="0"/>
                                          </p:stCondLst>
                                        </p:cTn>
                                        <p:tgtEl>
                                          <p:spTgt spid="488"/>
                                        </p:tgtEl>
                                        <p:attrNameLst>
                                          <p:attrName>style.visibility</p:attrName>
                                        </p:attrNameLst>
                                      </p:cBhvr>
                                      <p:to>
                                        <p:strVal val="visible"/>
                                      </p:to>
                                    </p:set>
                                    <p:anim calcmode="lin" valueType="num">
                                      <p:cBhvr additive="base">
                                        <p:cTn id="23" dur="1000"/>
                                        <p:tgtEl>
                                          <p:spTgt spid="488"/>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489"/>
                                        </p:tgtEl>
                                        <p:attrNameLst>
                                          <p:attrName>style.visibility</p:attrName>
                                        </p:attrNameLst>
                                      </p:cBhvr>
                                      <p:to>
                                        <p:strVal val="visible"/>
                                      </p:to>
                                    </p:set>
                                    <p:anim calcmode="lin" valueType="num">
                                      <p:cBhvr additive="base">
                                        <p:cTn id="26" dur="1000"/>
                                        <p:tgtEl>
                                          <p:spTgt spid="489"/>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0"/>
                                  </p:stCondLst>
                                  <p:childTnLst>
                                    <p:set>
                                      <p:cBhvr>
                                        <p:cTn id="28" dur="1" fill="hold">
                                          <p:stCondLst>
                                            <p:cond delay="0"/>
                                          </p:stCondLst>
                                        </p:cTn>
                                        <p:tgtEl>
                                          <p:spTgt spid="490"/>
                                        </p:tgtEl>
                                        <p:attrNameLst>
                                          <p:attrName>style.visibility</p:attrName>
                                        </p:attrNameLst>
                                      </p:cBhvr>
                                      <p:to>
                                        <p:strVal val="visible"/>
                                      </p:to>
                                    </p:set>
                                    <p:anim calcmode="lin" valueType="num">
                                      <p:cBhvr additive="base">
                                        <p:cTn id="29" dur="1000"/>
                                        <p:tgtEl>
                                          <p:spTgt spid="490"/>
                                        </p:tgtEl>
                                        <p:attrNameLst>
                                          <p:attrName>ppt_x</p:attrName>
                                        </p:attrNameLst>
                                      </p:cBhvr>
                                      <p:tavLst>
                                        <p:tav tm="0">
                                          <p:val>
                                            <p:strVal val="#ppt_x+1"/>
                                          </p:val>
                                        </p:tav>
                                        <p:tav tm="100000">
                                          <p:val>
                                            <p:strVal val="#ppt_x"/>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86"/>
                                        </p:tgtEl>
                                        <p:attrNameLst>
                                          <p:attrName>style.visibility</p:attrName>
                                        </p:attrNameLst>
                                      </p:cBhvr>
                                      <p:to>
                                        <p:strVal val="visible"/>
                                      </p:to>
                                    </p:set>
                                    <p:anim calcmode="lin" valueType="num">
                                      <p:cBhvr additive="base">
                                        <p:cTn id="34" dur="1000"/>
                                        <p:tgtEl>
                                          <p:spTgt spid="486"/>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491"/>
                                        </p:tgtEl>
                                        <p:attrNameLst>
                                          <p:attrName>style.visibility</p:attrName>
                                        </p:attrNameLst>
                                      </p:cBhvr>
                                      <p:to>
                                        <p:strVal val="visible"/>
                                      </p:to>
                                    </p:set>
                                    <p:anim calcmode="lin" valueType="num">
                                      <p:cBhvr additive="base">
                                        <p:cTn id="37" dur="1000"/>
                                        <p:tgtEl>
                                          <p:spTgt spid="491"/>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492"/>
                                        </p:tgtEl>
                                        <p:attrNameLst>
                                          <p:attrName>style.visibility</p:attrName>
                                        </p:attrNameLst>
                                      </p:cBhvr>
                                      <p:to>
                                        <p:strVal val="visible"/>
                                      </p:to>
                                    </p:set>
                                    <p:anim calcmode="lin" valueType="num">
                                      <p:cBhvr additive="base">
                                        <p:cTn id="42" dur="1000"/>
                                        <p:tgtEl>
                                          <p:spTgt spid="492"/>
                                        </p:tgtEl>
                                        <p:attrNameLst>
                                          <p:attrName>ppt_x</p:attrName>
                                        </p:attrNameLst>
                                      </p:cBhvr>
                                      <p:tavLst>
                                        <p:tav tm="0">
                                          <p:val>
                                            <p:strVal val="#ppt_x+1"/>
                                          </p:val>
                                        </p:tav>
                                        <p:tav tm="100000">
                                          <p:val>
                                            <p:strVal val="#ppt_x"/>
                                          </p:val>
                                        </p:tav>
                                      </p:tavLst>
                                    </p:anim>
                                  </p:childTnLst>
                                </p:cTn>
                              </p:par>
                              <p:par>
                                <p:cTn id="43" presetID="2" presetClass="entr" presetSubtype="2" fill="hold" nodeType="withEffect">
                                  <p:stCondLst>
                                    <p:cond delay="0"/>
                                  </p:stCondLst>
                                  <p:childTnLst>
                                    <p:set>
                                      <p:cBhvr>
                                        <p:cTn id="44" dur="1" fill="hold">
                                          <p:stCondLst>
                                            <p:cond delay="0"/>
                                          </p:stCondLst>
                                        </p:cTn>
                                        <p:tgtEl>
                                          <p:spTgt spid="493"/>
                                        </p:tgtEl>
                                        <p:attrNameLst>
                                          <p:attrName>style.visibility</p:attrName>
                                        </p:attrNameLst>
                                      </p:cBhvr>
                                      <p:to>
                                        <p:strVal val="visible"/>
                                      </p:to>
                                    </p:set>
                                    <p:anim calcmode="lin" valueType="num">
                                      <p:cBhvr additive="base">
                                        <p:cTn id="45" dur="1000"/>
                                        <p:tgtEl>
                                          <p:spTgt spid="493"/>
                                        </p:tgtEl>
                                        <p:attrNameLst>
                                          <p:attrName>ppt_x</p:attrName>
                                        </p:attrNameLst>
                                      </p:cBhvr>
                                      <p:tavLst>
                                        <p:tav tm="0">
                                          <p:val>
                                            <p:strVal val="#ppt_x+1"/>
                                          </p:val>
                                        </p:tav>
                                        <p:tav tm="100000">
                                          <p:val>
                                            <p:strVal val="#ppt_x"/>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494"/>
                                        </p:tgtEl>
                                        <p:attrNameLst>
                                          <p:attrName>style.visibility</p:attrName>
                                        </p:attrNameLst>
                                      </p:cBhvr>
                                      <p:to>
                                        <p:strVal val="visible"/>
                                      </p:to>
                                    </p:set>
                                    <p:anim calcmode="lin" valueType="num">
                                      <p:cBhvr additive="base">
                                        <p:cTn id="50" dur="1000"/>
                                        <p:tgtEl>
                                          <p:spTgt spid="494"/>
                                        </p:tgtEl>
                                        <p:attrNameLst>
                                          <p:attrName>ppt_x</p:attrName>
                                        </p:attrNameLst>
                                      </p:cBhvr>
                                      <p:tavLst>
                                        <p:tav tm="0">
                                          <p:val>
                                            <p:strVal val="#ppt_x+1"/>
                                          </p:val>
                                        </p:tav>
                                        <p:tav tm="100000">
                                          <p:val>
                                            <p:strVal val="#ppt_x"/>
                                          </p:val>
                                        </p:tav>
                                      </p:tavLst>
                                    </p:anim>
                                  </p:childTnLst>
                                </p:cTn>
                              </p:par>
                              <p:par>
                                <p:cTn id="51" presetID="2" presetClass="entr" presetSubtype="2" fill="hold" nodeType="withEffect">
                                  <p:stCondLst>
                                    <p:cond delay="0"/>
                                  </p:stCondLst>
                                  <p:childTnLst>
                                    <p:set>
                                      <p:cBhvr>
                                        <p:cTn id="52" dur="1" fill="hold">
                                          <p:stCondLst>
                                            <p:cond delay="0"/>
                                          </p:stCondLst>
                                        </p:cTn>
                                        <p:tgtEl>
                                          <p:spTgt spid="495"/>
                                        </p:tgtEl>
                                        <p:attrNameLst>
                                          <p:attrName>style.visibility</p:attrName>
                                        </p:attrNameLst>
                                      </p:cBhvr>
                                      <p:to>
                                        <p:strVal val="visible"/>
                                      </p:to>
                                    </p:set>
                                    <p:anim calcmode="lin" valueType="num">
                                      <p:cBhvr additive="base">
                                        <p:cTn id="53" dur="1000"/>
                                        <p:tgtEl>
                                          <p:spTgt spid="4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867625" y="2588475"/>
            <a:ext cx="2475300" cy="6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Tech Related Stalking</a:t>
            </a:r>
            <a:endParaRPr/>
          </a:p>
        </p:txBody>
      </p:sp>
      <p:sp>
        <p:nvSpPr>
          <p:cNvPr id="690" name="Google Shape;690;p83"/>
          <p:cNvSpPr txBox="1">
            <a:spLocks noGrp="1"/>
          </p:cNvSpPr>
          <p:nvPr>
            <p:ph type="title" idx="2"/>
          </p:nvPr>
        </p:nvSpPr>
        <p:spPr>
          <a:xfrm>
            <a:off x="1279825" y="1086925"/>
            <a:ext cx="16509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pic>
        <p:nvPicPr>
          <p:cNvPr id="691" name="Google Shape;691;p83"/>
          <p:cNvPicPr preferRelativeResize="0"/>
          <p:nvPr/>
        </p:nvPicPr>
        <p:blipFill>
          <a:blip r:embed="rId3">
            <a:alphaModFix/>
          </a:blip>
          <a:stretch>
            <a:fillRect/>
          </a:stretch>
        </p:blipFill>
        <p:spPr>
          <a:xfrm>
            <a:off x="4235825" y="872575"/>
            <a:ext cx="3781250" cy="3398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1732050" y="524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20124D"/>
                </a:solidFill>
              </a:rPr>
              <a:t>What is Tech-Facilitated Stalking</a:t>
            </a:r>
            <a:endParaRPr sz="2700">
              <a:solidFill>
                <a:srgbClr val="20124D"/>
              </a:solidFill>
            </a:endParaRPr>
          </a:p>
        </p:txBody>
      </p:sp>
      <p:sp>
        <p:nvSpPr>
          <p:cNvPr id="697" name="Google Shape;697;p84"/>
          <p:cNvSpPr txBox="1"/>
          <p:nvPr/>
        </p:nvSpPr>
        <p:spPr>
          <a:xfrm>
            <a:off x="5788650" y="1642788"/>
            <a:ext cx="3060300" cy="224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741B47"/>
                </a:solidFill>
                <a:latin typeface="Montserrat"/>
                <a:ea typeface="Montserrat"/>
                <a:cs typeface="Montserrat"/>
                <a:sym typeface="Montserrat"/>
              </a:rPr>
              <a:t>Cyberstalking refers to the use of the Internet, e-mail, or other telecommunication technologies to harass or stalk another person. It is not the mere annoyance of unsolicited e-mail. It is methodical, deliberate, and persistent.</a:t>
            </a:r>
            <a:endParaRPr>
              <a:solidFill>
                <a:srgbClr val="741B47"/>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p:txBody>
      </p:sp>
      <p:sp>
        <p:nvSpPr>
          <p:cNvPr id="698" name="Google Shape;698;p84"/>
          <p:cNvSpPr txBox="1"/>
          <p:nvPr/>
        </p:nvSpPr>
        <p:spPr>
          <a:xfrm>
            <a:off x="428150" y="1726450"/>
            <a:ext cx="2338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741B47"/>
                </a:solidFill>
                <a:latin typeface="Montserrat"/>
                <a:ea typeface="Montserrat"/>
                <a:cs typeface="Montserrat"/>
                <a:sym typeface="Montserrat"/>
              </a:rPr>
              <a:t>Tech-Facilitated Stalking involves using technology and digital devices to stalk, harass, surveil, and control you.</a:t>
            </a:r>
            <a:endParaRPr>
              <a:solidFill>
                <a:srgbClr val="741B47"/>
              </a:solidFill>
              <a:latin typeface="Montserrat"/>
              <a:ea typeface="Montserrat"/>
              <a:cs typeface="Montserrat"/>
              <a:sym typeface="Montserrat"/>
            </a:endParaRPr>
          </a:p>
        </p:txBody>
      </p:sp>
      <p:pic>
        <p:nvPicPr>
          <p:cNvPr id="699" name="Google Shape;699;p84"/>
          <p:cNvPicPr preferRelativeResize="0"/>
          <p:nvPr/>
        </p:nvPicPr>
        <p:blipFill>
          <a:blip r:embed="rId3">
            <a:alphaModFix/>
          </a:blip>
          <a:stretch>
            <a:fillRect/>
          </a:stretch>
        </p:blipFill>
        <p:spPr>
          <a:xfrm>
            <a:off x="2955038" y="1443988"/>
            <a:ext cx="2644925" cy="2644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85"/>
          <p:cNvSpPr txBox="1">
            <a:spLocks noGrp="1"/>
          </p:cNvSpPr>
          <p:nvPr>
            <p:ph type="subTitle" idx="1"/>
          </p:nvPr>
        </p:nvSpPr>
        <p:spPr>
          <a:xfrm>
            <a:off x="377750" y="1454925"/>
            <a:ext cx="3847200" cy="2756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rgbClr val="741B47"/>
                </a:solidFill>
              </a:rPr>
              <a:t>When it comes to technology-facilitated abuse, preserving evidence is CRITICAL. </a:t>
            </a:r>
            <a:endParaRPr sz="1200">
              <a:solidFill>
                <a:srgbClr val="741B47"/>
              </a:solidFill>
            </a:endParaRPr>
          </a:p>
          <a:p>
            <a:pPr marL="457200" lvl="0" indent="-304800" algn="l" rtl="0">
              <a:lnSpc>
                <a:spcPct val="115000"/>
              </a:lnSpc>
              <a:spcBef>
                <a:spcPts val="1200"/>
              </a:spcBef>
              <a:spcAft>
                <a:spcPts val="0"/>
              </a:spcAft>
              <a:buClr>
                <a:srgbClr val="741B47"/>
              </a:buClr>
              <a:buSzPts val="1200"/>
              <a:buChar char="●"/>
            </a:pPr>
            <a:r>
              <a:rPr lang="en" sz="1200">
                <a:solidFill>
                  <a:srgbClr val="741B47"/>
                </a:solidFill>
              </a:rPr>
              <a:t>Coordinate with law enforcement and prosecutors early on, if you feel safe to do so. An advocate at Family Refuge Center can help you every step of the way on this process.</a:t>
            </a:r>
            <a:endParaRPr sz="1200">
              <a:solidFill>
                <a:srgbClr val="741B47"/>
              </a:solidFill>
            </a:endParaRPr>
          </a:p>
          <a:p>
            <a:pPr marL="457200" lvl="0" indent="-304800" algn="l" rtl="0">
              <a:lnSpc>
                <a:spcPct val="115000"/>
              </a:lnSpc>
              <a:spcBef>
                <a:spcPts val="0"/>
              </a:spcBef>
              <a:spcAft>
                <a:spcPts val="0"/>
              </a:spcAft>
              <a:buClr>
                <a:srgbClr val="741B47"/>
              </a:buClr>
              <a:buSzPts val="1200"/>
              <a:buChar char="●"/>
            </a:pPr>
            <a:r>
              <a:rPr lang="en" sz="1200">
                <a:solidFill>
                  <a:srgbClr val="741B47"/>
                </a:solidFill>
              </a:rPr>
              <a:t>Save ALL text messages, photos, videos, voice messages, screenshots from phones and laptops, and printed emails with the header expanded.</a:t>
            </a:r>
            <a:endParaRPr sz="1200">
              <a:solidFill>
                <a:srgbClr val="741B47"/>
              </a:solidFill>
            </a:endParaRPr>
          </a:p>
          <a:p>
            <a:pPr marL="0" lvl="0" indent="0" algn="l" rtl="0">
              <a:spcBef>
                <a:spcPts val="1200"/>
              </a:spcBef>
              <a:spcAft>
                <a:spcPts val="1000"/>
              </a:spcAft>
              <a:buNone/>
            </a:pPr>
            <a:r>
              <a:rPr lang="en"/>
              <a:t> </a:t>
            </a:r>
            <a:endParaRPr/>
          </a:p>
        </p:txBody>
      </p:sp>
      <p:sp>
        <p:nvSpPr>
          <p:cNvPr id="705" name="Google Shape;705;p85"/>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C1130"/>
                </a:solidFill>
              </a:rPr>
              <a:t>Digital Evidence</a:t>
            </a:r>
            <a:endParaRPr>
              <a:solidFill>
                <a:srgbClr val="4C1130"/>
              </a:solidFill>
            </a:endParaRPr>
          </a:p>
        </p:txBody>
      </p:sp>
      <p:pic>
        <p:nvPicPr>
          <p:cNvPr id="706" name="Google Shape;706;p85"/>
          <p:cNvPicPr preferRelativeResize="0"/>
          <p:nvPr/>
        </p:nvPicPr>
        <p:blipFill>
          <a:blip r:embed="rId3">
            <a:alphaModFix/>
          </a:blip>
          <a:stretch>
            <a:fillRect/>
          </a:stretch>
        </p:blipFill>
        <p:spPr>
          <a:xfrm>
            <a:off x="4819926" y="1365304"/>
            <a:ext cx="3698800" cy="2846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6"/>
          <p:cNvSpPr txBox="1">
            <a:spLocks noGrp="1"/>
          </p:cNvSpPr>
          <p:nvPr>
            <p:ph type="subTitle" idx="1"/>
          </p:nvPr>
        </p:nvSpPr>
        <p:spPr>
          <a:xfrm>
            <a:off x="468475" y="1682000"/>
            <a:ext cx="4401900" cy="2231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51C75"/>
              </a:buClr>
              <a:buSzPts val="1400"/>
              <a:buChar char="●"/>
            </a:pPr>
            <a:r>
              <a:rPr lang="en">
                <a:solidFill>
                  <a:srgbClr val="351C75"/>
                </a:solidFill>
              </a:rPr>
              <a:t>Tell someone</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Block the perpetrator</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Make social media profiles private</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Keep them from seeing where you are in real time</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Report the perpetrator</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Document ALL stalking behavior</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Change your passwords</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Contact local law enforcement</a:t>
            </a:r>
            <a:endParaRPr>
              <a:solidFill>
                <a:srgbClr val="351C75"/>
              </a:solidFill>
            </a:endParaRPr>
          </a:p>
          <a:p>
            <a:pPr marL="457200" lvl="0" indent="-317500" algn="l" rtl="0">
              <a:spcBef>
                <a:spcPts val="0"/>
              </a:spcBef>
              <a:spcAft>
                <a:spcPts val="0"/>
              </a:spcAft>
              <a:buClr>
                <a:srgbClr val="351C75"/>
              </a:buClr>
              <a:buSzPts val="1400"/>
              <a:buChar char="●"/>
            </a:pPr>
            <a:r>
              <a:rPr lang="en">
                <a:solidFill>
                  <a:srgbClr val="351C75"/>
                </a:solidFill>
              </a:rPr>
              <a:t>Call 911</a:t>
            </a:r>
            <a:endParaRPr>
              <a:solidFill>
                <a:srgbClr val="351C75"/>
              </a:solidFill>
            </a:endParaRPr>
          </a:p>
        </p:txBody>
      </p:sp>
      <p:sp>
        <p:nvSpPr>
          <p:cNvPr id="712" name="Google Shape;712;p86"/>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What do I do if it’s happening to me?</a:t>
            </a:r>
            <a:endParaRPr>
              <a:solidFill>
                <a:srgbClr val="351C75"/>
              </a:solidFill>
            </a:endParaRPr>
          </a:p>
        </p:txBody>
      </p:sp>
      <p:pic>
        <p:nvPicPr>
          <p:cNvPr id="713" name="Google Shape;713;p86"/>
          <p:cNvPicPr preferRelativeResize="0"/>
          <p:nvPr/>
        </p:nvPicPr>
        <p:blipFill>
          <a:blip r:embed="rId3">
            <a:alphaModFix/>
          </a:blip>
          <a:stretch>
            <a:fillRect/>
          </a:stretch>
        </p:blipFill>
        <p:spPr>
          <a:xfrm>
            <a:off x="4941175" y="1551825"/>
            <a:ext cx="4064700" cy="2283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7"/>
          <p:cNvSpPr txBox="1">
            <a:spLocks noGrp="1"/>
          </p:cNvSpPr>
          <p:nvPr>
            <p:ph type="title"/>
          </p:nvPr>
        </p:nvSpPr>
        <p:spPr>
          <a:xfrm>
            <a:off x="369875" y="2578725"/>
            <a:ext cx="3319500" cy="6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51C75"/>
                </a:solidFill>
              </a:rPr>
              <a:t>Intersection Between Stalking and Sexual Violence</a:t>
            </a:r>
            <a:endParaRPr>
              <a:solidFill>
                <a:srgbClr val="351C75"/>
              </a:solidFill>
            </a:endParaRPr>
          </a:p>
        </p:txBody>
      </p:sp>
      <p:sp>
        <p:nvSpPr>
          <p:cNvPr id="719" name="Google Shape;719;p87"/>
          <p:cNvSpPr txBox="1">
            <a:spLocks noGrp="1"/>
          </p:cNvSpPr>
          <p:nvPr>
            <p:ph type="title" idx="2"/>
          </p:nvPr>
        </p:nvSpPr>
        <p:spPr>
          <a:xfrm>
            <a:off x="1263950" y="897850"/>
            <a:ext cx="16509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0124D"/>
                </a:solidFill>
              </a:rPr>
              <a:t>5</a:t>
            </a:r>
            <a:endParaRPr>
              <a:solidFill>
                <a:srgbClr val="20124D"/>
              </a:solidFill>
            </a:endParaRPr>
          </a:p>
        </p:txBody>
      </p:sp>
      <p:pic>
        <p:nvPicPr>
          <p:cNvPr id="720" name="Google Shape;720;p87"/>
          <p:cNvPicPr preferRelativeResize="0"/>
          <p:nvPr/>
        </p:nvPicPr>
        <p:blipFill>
          <a:blip r:embed="rId3">
            <a:alphaModFix/>
          </a:blip>
          <a:stretch>
            <a:fillRect/>
          </a:stretch>
        </p:blipFill>
        <p:spPr>
          <a:xfrm>
            <a:off x="4187050" y="658738"/>
            <a:ext cx="3826025" cy="3826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anim calcmode="lin" valueType="num">
                                      <p:cBhvr additive="base">
                                        <p:cTn id="7" dur="1000"/>
                                        <p:tgtEl>
                                          <p:spTgt spid="718"/>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719"/>
                                        </p:tgtEl>
                                        <p:attrNameLst>
                                          <p:attrName>style.visibility</p:attrName>
                                        </p:attrNameLst>
                                      </p:cBhvr>
                                      <p:to>
                                        <p:strVal val="visible"/>
                                      </p:to>
                                    </p:set>
                                    <p:anim calcmode="lin" valueType="num">
                                      <p:cBhvr additive="base">
                                        <p:cTn id="10" dur="1000"/>
                                        <p:tgtEl>
                                          <p:spTgt spid="7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88"/>
          <p:cNvPicPr preferRelativeResize="0"/>
          <p:nvPr/>
        </p:nvPicPr>
        <p:blipFill>
          <a:blip r:embed="rId3">
            <a:alphaModFix/>
          </a:blip>
          <a:stretch>
            <a:fillRect/>
          </a:stretch>
        </p:blipFill>
        <p:spPr>
          <a:xfrm>
            <a:off x="1017488" y="572338"/>
            <a:ext cx="7109026" cy="3998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89"/>
          <p:cNvSpPr txBox="1"/>
          <p:nvPr/>
        </p:nvSpPr>
        <p:spPr>
          <a:xfrm>
            <a:off x="927325" y="419675"/>
            <a:ext cx="7144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u="sng">
                <a:solidFill>
                  <a:srgbClr val="351C75"/>
                </a:solidFill>
                <a:latin typeface="Vidaloka"/>
                <a:ea typeface="Vidaloka"/>
                <a:cs typeface="Vidaloka"/>
                <a:sym typeface="Vidaloka"/>
              </a:rPr>
              <a:t>Intersection of Sexual Violence and Stalking</a:t>
            </a:r>
            <a:endParaRPr sz="2200" u="sng">
              <a:solidFill>
                <a:srgbClr val="351C75"/>
              </a:solidFill>
              <a:latin typeface="Vidaloka"/>
              <a:ea typeface="Vidaloka"/>
              <a:cs typeface="Vidaloka"/>
              <a:sym typeface="Vidaloka"/>
            </a:endParaRPr>
          </a:p>
        </p:txBody>
      </p:sp>
      <p:sp>
        <p:nvSpPr>
          <p:cNvPr id="731" name="Google Shape;731;p89"/>
          <p:cNvSpPr txBox="1"/>
          <p:nvPr/>
        </p:nvSpPr>
        <p:spPr>
          <a:xfrm>
            <a:off x="1068150" y="1210250"/>
            <a:ext cx="70077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351C75"/>
                </a:solidFill>
                <a:latin typeface="Montserrat"/>
                <a:ea typeface="Montserrat"/>
                <a:cs typeface="Montserrat"/>
                <a:sym typeface="Montserrat"/>
              </a:rPr>
              <a:t>A stalker may:</a:t>
            </a:r>
            <a:endParaRPr sz="1800">
              <a:solidFill>
                <a:srgbClr val="351C75"/>
              </a:solidFill>
              <a:latin typeface="Montserrat"/>
              <a:ea typeface="Montserrat"/>
              <a:cs typeface="Montserrat"/>
              <a:sym typeface="Montserrat"/>
            </a:endParaRPr>
          </a:p>
          <a:p>
            <a:pPr marL="0" lvl="0" indent="0" algn="l" rtl="0">
              <a:spcBef>
                <a:spcPts val="0"/>
              </a:spcBef>
              <a:spcAft>
                <a:spcPts val="0"/>
              </a:spcAft>
              <a:buNone/>
            </a:pPr>
            <a:endParaRPr sz="1800">
              <a:solidFill>
                <a:srgbClr val="351C75"/>
              </a:solidFill>
              <a:latin typeface="Montserrat"/>
              <a:ea typeface="Montserrat"/>
              <a:cs typeface="Montserrat"/>
              <a:sym typeface="Montserrat"/>
            </a:endParaRPr>
          </a:p>
          <a:p>
            <a:pPr marL="457200" lvl="0" indent="-342900" algn="l" rtl="0">
              <a:spcBef>
                <a:spcPts val="0"/>
              </a:spcBef>
              <a:spcAft>
                <a:spcPts val="0"/>
              </a:spcAft>
              <a:buClr>
                <a:srgbClr val="351C75"/>
              </a:buClr>
              <a:buSzPts val="1800"/>
              <a:buFont typeface="Montserrat"/>
              <a:buChar char="●"/>
            </a:pPr>
            <a:r>
              <a:rPr lang="en" sz="1800">
                <a:solidFill>
                  <a:srgbClr val="351C75"/>
                </a:solidFill>
                <a:latin typeface="Montserrat"/>
                <a:ea typeface="Montserrat"/>
                <a:cs typeface="Montserrat"/>
                <a:sym typeface="Montserrat"/>
              </a:rPr>
              <a:t>Threaten to sexually assault the victim</a:t>
            </a:r>
            <a:endParaRPr sz="18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800">
              <a:solidFill>
                <a:srgbClr val="351C75"/>
              </a:solidFill>
              <a:latin typeface="Montserrat"/>
              <a:ea typeface="Montserrat"/>
              <a:cs typeface="Montserrat"/>
              <a:sym typeface="Montserrat"/>
            </a:endParaRPr>
          </a:p>
          <a:p>
            <a:pPr marL="457200" lvl="0" indent="-342900" algn="l" rtl="0">
              <a:spcBef>
                <a:spcPts val="0"/>
              </a:spcBef>
              <a:spcAft>
                <a:spcPts val="0"/>
              </a:spcAft>
              <a:buClr>
                <a:srgbClr val="351C75"/>
              </a:buClr>
              <a:buSzPts val="1800"/>
              <a:buFont typeface="Montserrat"/>
              <a:buChar char="●"/>
            </a:pPr>
            <a:r>
              <a:rPr lang="en" sz="1800">
                <a:solidFill>
                  <a:srgbClr val="351C75"/>
                </a:solidFill>
                <a:latin typeface="Montserrat"/>
                <a:ea typeface="Montserrat"/>
                <a:cs typeface="Montserrat"/>
                <a:sym typeface="Montserrat"/>
              </a:rPr>
              <a:t>Sexually assault the victim</a:t>
            </a:r>
            <a:endParaRPr sz="18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800">
              <a:solidFill>
                <a:srgbClr val="351C75"/>
              </a:solidFill>
              <a:latin typeface="Montserrat"/>
              <a:ea typeface="Montserrat"/>
              <a:cs typeface="Montserrat"/>
              <a:sym typeface="Montserrat"/>
            </a:endParaRPr>
          </a:p>
          <a:p>
            <a:pPr marL="457200" lvl="0" indent="-342900" algn="l" rtl="0">
              <a:spcBef>
                <a:spcPts val="0"/>
              </a:spcBef>
              <a:spcAft>
                <a:spcPts val="0"/>
              </a:spcAft>
              <a:buClr>
                <a:srgbClr val="351C75"/>
              </a:buClr>
              <a:buSzPts val="1800"/>
              <a:buFont typeface="Montserrat"/>
              <a:buChar char="●"/>
            </a:pPr>
            <a:r>
              <a:rPr lang="en" sz="1800">
                <a:solidFill>
                  <a:srgbClr val="351C75"/>
                </a:solidFill>
                <a:latin typeface="Montserrat"/>
                <a:ea typeface="Montserrat"/>
                <a:cs typeface="Montserrat"/>
                <a:sym typeface="Montserrat"/>
              </a:rPr>
              <a:t>Attempt to get someone else to sexually assault the victim</a:t>
            </a:r>
            <a:endParaRPr sz="1800">
              <a:solidFill>
                <a:srgbClr val="351C75"/>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0"/>
          <p:cNvSpPr txBox="1"/>
          <p:nvPr/>
        </p:nvSpPr>
        <p:spPr>
          <a:xfrm>
            <a:off x="999900" y="849125"/>
            <a:ext cx="7144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u="sng">
                <a:solidFill>
                  <a:srgbClr val="351C75"/>
                </a:solidFill>
                <a:latin typeface="Vidaloka"/>
                <a:ea typeface="Vidaloka"/>
                <a:cs typeface="Vidaloka"/>
                <a:sym typeface="Vidaloka"/>
              </a:rPr>
              <a:t>Using Stalking to Groom for Sexual Violence</a:t>
            </a:r>
            <a:endParaRPr sz="2200" u="sng">
              <a:solidFill>
                <a:srgbClr val="351C75"/>
              </a:solidFill>
              <a:latin typeface="Vidaloka"/>
              <a:ea typeface="Vidaloka"/>
              <a:cs typeface="Vidaloka"/>
              <a:sym typeface="Vidaloka"/>
            </a:endParaRPr>
          </a:p>
        </p:txBody>
      </p:sp>
      <p:sp>
        <p:nvSpPr>
          <p:cNvPr id="737" name="Google Shape;737;p90"/>
          <p:cNvSpPr txBox="1"/>
          <p:nvPr/>
        </p:nvSpPr>
        <p:spPr>
          <a:xfrm>
            <a:off x="1312225" y="1615125"/>
            <a:ext cx="6202800" cy="2893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351C75"/>
              </a:buClr>
              <a:buSzPts val="1600"/>
              <a:buFont typeface="Montserrat"/>
              <a:buChar char="●"/>
            </a:pPr>
            <a:r>
              <a:rPr lang="en" sz="1600">
                <a:solidFill>
                  <a:srgbClr val="351C75"/>
                </a:solidFill>
                <a:latin typeface="Montserrat"/>
                <a:ea typeface="Montserrat"/>
                <a:cs typeface="Montserrat"/>
                <a:sym typeface="Montserrat"/>
              </a:rPr>
              <a:t>Perpetrators of stalking will:</a:t>
            </a:r>
            <a:endParaRPr sz="16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600">
              <a:solidFill>
                <a:srgbClr val="351C75"/>
              </a:solidFill>
              <a:latin typeface="Montserrat"/>
              <a:ea typeface="Montserrat"/>
              <a:cs typeface="Montserrat"/>
              <a:sym typeface="Montserrat"/>
            </a:endParaRPr>
          </a:p>
          <a:p>
            <a:pPr marL="914400" lvl="1" indent="-330200" algn="l" rtl="0">
              <a:spcBef>
                <a:spcPts val="0"/>
              </a:spcBef>
              <a:spcAft>
                <a:spcPts val="0"/>
              </a:spcAft>
              <a:buClr>
                <a:srgbClr val="351C75"/>
              </a:buClr>
              <a:buSzPts val="1600"/>
              <a:buFont typeface="Montserrat"/>
              <a:buChar char="○"/>
            </a:pPr>
            <a:r>
              <a:rPr lang="en" sz="1600">
                <a:solidFill>
                  <a:srgbClr val="351C75"/>
                </a:solidFill>
                <a:latin typeface="Montserrat"/>
                <a:ea typeface="Montserrat"/>
                <a:cs typeface="Montserrat"/>
                <a:sym typeface="Montserrat"/>
              </a:rPr>
              <a:t>Research and identify vulnerable victims</a:t>
            </a:r>
            <a:endParaRPr sz="16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600">
              <a:solidFill>
                <a:srgbClr val="351C75"/>
              </a:solidFill>
              <a:latin typeface="Montserrat"/>
              <a:ea typeface="Montserrat"/>
              <a:cs typeface="Montserrat"/>
              <a:sym typeface="Montserrat"/>
            </a:endParaRPr>
          </a:p>
          <a:p>
            <a:pPr marL="914400" lvl="1" indent="-330200" algn="l" rtl="0">
              <a:spcBef>
                <a:spcPts val="0"/>
              </a:spcBef>
              <a:spcAft>
                <a:spcPts val="0"/>
              </a:spcAft>
              <a:buClr>
                <a:srgbClr val="351C75"/>
              </a:buClr>
              <a:buSzPts val="1600"/>
              <a:buFont typeface="Montserrat"/>
              <a:buChar char="○"/>
            </a:pPr>
            <a:r>
              <a:rPr lang="en" sz="1600">
                <a:solidFill>
                  <a:srgbClr val="351C75"/>
                </a:solidFill>
                <a:latin typeface="Montserrat"/>
                <a:ea typeface="Montserrat"/>
                <a:cs typeface="Montserrat"/>
                <a:sym typeface="Montserrat"/>
              </a:rPr>
              <a:t>Establish a relationship and build trust</a:t>
            </a:r>
            <a:endParaRPr sz="1600">
              <a:solidFill>
                <a:srgbClr val="351C75"/>
              </a:solidFill>
              <a:latin typeface="Montserrat"/>
              <a:ea typeface="Montserrat"/>
              <a:cs typeface="Montserrat"/>
              <a:sym typeface="Montserrat"/>
            </a:endParaRPr>
          </a:p>
          <a:p>
            <a:pPr marL="457200" lvl="0" indent="0" algn="l" rtl="0">
              <a:spcBef>
                <a:spcPts val="0"/>
              </a:spcBef>
              <a:spcAft>
                <a:spcPts val="0"/>
              </a:spcAft>
              <a:buNone/>
            </a:pPr>
            <a:r>
              <a:rPr lang="en" sz="1600">
                <a:solidFill>
                  <a:srgbClr val="351C75"/>
                </a:solidFill>
                <a:latin typeface="Montserrat"/>
                <a:ea typeface="Montserrat"/>
                <a:cs typeface="Montserrat"/>
                <a:sym typeface="Montserrat"/>
              </a:rPr>
              <a:t>	</a:t>
            </a:r>
            <a:endParaRPr sz="1600">
              <a:solidFill>
                <a:srgbClr val="351C75"/>
              </a:solidFill>
              <a:latin typeface="Montserrat"/>
              <a:ea typeface="Montserrat"/>
              <a:cs typeface="Montserrat"/>
              <a:sym typeface="Montserrat"/>
            </a:endParaRPr>
          </a:p>
          <a:p>
            <a:pPr marL="914400" lvl="1" indent="-330200" algn="l" rtl="0">
              <a:spcBef>
                <a:spcPts val="0"/>
              </a:spcBef>
              <a:spcAft>
                <a:spcPts val="0"/>
              </a:spcAft>
              <a:buClr>
                <a:srgbClr val="351C75"/>
              </a:buClr>
              <a:buSzPts val="1600"/>
              <a:buFont typeface="Montserrat"/>
              <a:buChar char="○"/>
            </a:pPr>
            <a:r>
              <a:rPr lang="en" sz="1600">
                <a:solidFill>
                  <a:srgbClr val="351C75"/>
                </a:solidFill>
                <a:latin typeface="Montserrat"/>
                <a:ea typeface="Montserrat"/>
                <a:cs typeface="Montserrat"/>
                <a:sym typeface="Montserrat"/>
              </a:rPr>
              <a:t>Meeting in person and isolate the victim</a:t>
            </a:r>
            <a:endParaRPr sz="16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600">
              <a:solidFill>
                <a:srgbClr val="351C75"/>
              </a:solidFill>
              <a:latin typeface="Montserrat"/>
              <a:ea typeface="Montserrat"/>
              <a:cs typeface="Montserrat"/>
              <a:sym typeface="Montserrat"/>
            </a:endParaRPr>
          </a:p>
          <a:p>
            <a:pPr marL="914400" lvl="1" indent="-330200" algn="l" rtl="0">
              <a:spcBef>
                <a:spcPts val="0"/>
              </a:spcBef>
              <a:spcAft>
                <a:spcPts val="0"/>
              </a:spcAft>
              <a:buClr>
                <a:srgbClr val="351C75"/>
              </a:buClr>
              <a:buSzPts val="1600"/>
              <a:buFont typeface="Montserrat"/>
              <a:buChar char="○"/>
            </a:pPr>
            <a:r>
              <a:rPr lang="en" sz="1600">
                <a:solidFill>
                  <a:srgbClr val="351C75"/>
                </a:solidFill>
                <a:latin typeface="Montserrat"/>
                <a:ea typeface="Montserrat"/>
                <a:cs typeface="Montserrat"/>
                <a:sym typeface="Montserrat"/>
              </a:rPr>
              <a:t>Coerce the victim into sexual acts</a:t>
            </a:r>
            <a:endParaRPr sz="16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600">
              <a:solidFill>
                <a:srgbClr val="351C75"/>
              </a:solidFill>
              <a:latin typeface="Montserrat"/>
              <a:ea typeface="Montserrat"/>
              <a:cs typeface="Montserrat"/>
              <a:sym typeface="Montserrat"/>
            </a:endParaRPr>
          </a:p>
          <a:p>
            <a:pPr marL="914400" lvl="1" indent="-330200" algn="l" rtl="0">
              <a:spcBef>
                <a:spcPts val="0"/>
              </a:spcBef>
              <a:spcAft>
                <a:spcPts val="0"/>
              </a:spcAft>
              <a:buClr>
                <a:srgbClr val="351C75"/>
              </a:buClr>
              <a:buSzPts val="1600"/>
              <a:buFont typeface="Montserrat"/>
              <a:buChar char="○"/>
            </a:pPr>
            <a:r>
              <a:rPr lang="en" sz="1600">
                <a:solidFill>
                  <a:srgbClr val="351C75"/>
                </a:solidFill>
                <a:latin typeface="Montserrat"/>
                <a:ea typeface="Montserrat"/>
                <a:cs typeface="Montserrat"/>
                <a:sym typeface="Montserrat"/>
              </a:rPr>
              <a:t>Contact the victim after the sexual assault</a:t>
            </a:r>
            <a:endParaRPr sz="1600">
              <a:solidFill>
                <a:srgbClr val="351C75"/>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91" descr="Stalking is a complex crime that often co-occurs with other forms of victimization, including sexual violence. Offenders may use sexual violence as part of a stalking course of conduct, and recognizing this connection can help service providers and legal professionals provide more comprehensive responses to more effectively serve victims and hold offenders accountable." title="Sexual Violence &amp; Stalking (Captioned)">
            <a:hlinkClick r:id="rId3"/>
          </p:cNvPr>
          <p:cNvPicPr preferRelativeResize="0"/>
          <p:nvPr/>
        </p:nvPicPr>
        <p:blipFill>
          <a:blip r:embed="rId4">
            <a:alphaModFix/>
          </a:blip>
          <a:stretch>
            <a:fillRect/>
          </a:stretch>
        </p:blipFill>
        <p:spPr>
          <a:xfrm>
            <a:off x="2359751" y="1162375"/>
            <a:ext cx="4742000" cy="3556500"/>
          </a:xfrm>
          <a:prstGeom prst="rect">
            <a:avLst/>
          </a:prstGeom>
          <a:noFill/>
          <a:ln>
            <a:noFill/>
          </a:ln>
        </p:spPr>
      </p:pic>
      <p:sp>
        <p:nvSpPr>
          <p:cNvPr id="743" name="Google Shape;743;p91"/>
          <p:cNvSpPr txBox="1"/>
          <p:nvPr/>
        </p:nvSpPr>
        <p:spPr>
          <a:xfrm>
            <a:off x="2312000" y="481800"/>
            <a:ext cx="4837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Montserrat"/>
                <a:ea typeface="Montserrat"/>
                <a:cs typeface="Montserrat"/>
                <a:sym typeface="Montserrat"/>
              </a:rPr>
              <a:t>Stalking and Sexual Violence</a:t>
            </a:r>
            <a:endParaRPr sz="18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10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92"/>
          <p:cNvSpPr txBox="1">
            <a:spLocks noGrp="1"/>
          </p:cNvSpPr>
          <p:nvPr>
            <p:ph type="title"/>
          </p:nvPr>
        </p:nvSpPr>
        <p:spPr>
          <a:xfrm>
            <a:off x="1570350" y="2247300"/>
            <a:ext cx="2475300" cy="6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Wrap Up!</a:t>
            </a:r>
            <a:endParaRPr/>
          </a:p>
        </p:txBody>
      </p:sp>
      <p:sp>
        <p:nvSpPr>
          <p:cNvPr id="749" name="Google Shape;749;p92"/>
          <p:cNvSpPr txBox="1">
            <a:spLocks noGrp="1"/>
          </p:cNvSpPr>
          <p:nvPr>
            <p:ph type="title" idx="2"/>
          </p:nvPr>
        </p:nvSpPr>
        <p:spPr>
          <a:xfrm>
            <a:off x="1875200" y="940500"/>
            <a:ext cx="16509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a:t>
            </a:r>
            <a:endParaRPr/>
          </a:p>
        </p:txBody>
      </p:sp>
      <p:pic>
        <p:nvPicPr>
          <p:cNvPr id="750" name="Google Shape;750;p92"/>
          <p:cNvPicPr preferRelativeResize="0"/>
          <p:nvPr/>
        </p:nvPicPr>
        <p:blipFill>
          <a:blip r:embed="rId3">
            <a:alphaModFix/>
          </a:blip>
          <a:stretch>
            <a:fillRect/>
          </a:stretch>
        </p:blipFill>
        <p:spPr>
          <a:xfrm>
            <a:off x="4783650" y="689200"/>
            <a:ext cx="2858400" cy="333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8"/>
                                        </p:tgtEl>
                                        <p:attrNameLst>
                                          <p:attrName>style.visibility</p:attrName>
                                        </p:attrNameLst>
                                      </p:cBhvr>
                                      <p:to>
                                        <p:strVal val="visible"/>
                                      </p:to>
                                    </p:set>
                                    <p:anim calcmode="lin" valueType="num">
                                      <p:cBhvr additive="base">
                                        <p:cTn id="7" dur="1000"/>
                                        <p:tgtEl>
                                          <p:spTgt spid="748"/>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749"/>
                                        </p:tgtEl>
                                        <p:attrNameLst>
                                          <p:attrName>style.visibility</p:attrName>
                                        </p:attrNameLst>
                                      </p:cBhvr>
                                      <p:to>
                                        <p:strVal val="visible"/>
                                      </p:to>
                                    </p:set>
                                    <p:anim calcmode="lin" valueType="num">
                                      <p:cBhvr additive="base">
                                        <p:cTn id="10" dur="1000"/>
                                        <p:tgtEl>
                                          <p:spTgt spid="7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7"/>
          <p:cNvSpPr txBox="1">
            <a:spLocks noGrp="1"/>
          </p:cNvSpPr>
          <p:nvPr>
            <p:ph type="title"/>
          </p:nvPr>
        </p:nvSpPr>
        <p:spPr>
          <a:xfrm>
            <a:off x="0" y="1916478"/>
            <a:ext cx="3714900" cy="80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351C75"/>
                </a:solidFill>
              </a:rPr>
              <a:t>Family Refuge Center</a:t>
            </a:r>
            <a:endParaRPr>
              <a:solidFill>
                <a:srgbClr val="351C75"/>
              </a:solidFill>
            </a:endParaRPr>
          </a:p>
        </p:txBody>
      </p:sp>
      <p:sp>
        <p:nvSpPr>
          <p:cNvPr id="502" name="Google Shape;502;p57"/>
          <p:cNvSpPr txBox="1">
            <a:spLocks noGrp="1"/>
          </p:cNvSpPr>
          <p:nvPr>
            <p:ph type="title" idx="2"/>
          </p:nvPr>
        </p:nvSpPr>
        <p:spPr>
          <a:xfrm>
            <a:off x="885600" y="759324"/>
            <a:ext cx="1650900" cy="80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1</a:t>
            </a:r>
            <a:endParaRPr>
              <a:solidFill>
                <a:srgbClr val="351C75"/>
              </a:solidFill>
            </a:endParaRPr>
          </a:p>
        </p:txBody>
      </p:sp>
      <p:pic>
        <p:nvPicPr>
          <p:cNvPr id="503" name="Google Shape;503;p57"/>
          <p:cNvPicPr preferRelativeResize="0"/>
          <p:nvPr/>
        </p:nvPicPr>
        <p:blipFill>
          <a:blip r:embed="rId3">
            <a:alphaModFix/>
          </a:blip>
          <a:stretch>
            <a:fillRect/>
          </a:stretch>
        </p:blipFill>
        <p:spPr>
          <a:xfrm>
            <a:off x="4352950" y="890713"/>
            <a:ext cx="3481925" cy="3481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93"/>
          <p:cNvSpPr txBox="1">
            <a:spLocks noGrp="1"/>
          </p:cNvSpPr>
          <p:nvPr>
            <p:ph type="subTitle" idx="1"/>
          </p:nvPr>
        </p:nvSpPr>
        <p:spPr>
          <a:xfrm>
            <a:off x="594950" y="1599000"/>
            <a:ext cx="8292300" cy="1299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351C75"/>
              </a:buClr>
              <a:buSzPts val="1700"/>
              <a:buChar char="●"/>
            </a:pPr>
            <a:r>
              <a:rPr lang="en" sz="1700">
                <a:solidFill>
                  <a:srgbClr val="351C75"/>
                </a:solidFill>
              </a:rPr>
              <a:t>29 % of stalking victims report to law enforcement</a:t>
            </a:r>
            <a:endParaRPr sz="1700">
              <a:solidFill>
                <a:srgbClr val="351C75"/>
              </a:solidFill>
            </a:endParaRPr>
          </a:p>
          <a:p>
            <a:pPr marL="457200" lvl="0" indent="-336550" algn="l" rtl="0">
              <a:spcBef>
                <a:spcPts val="0"/>
              </a:spcBef>
              <a:spcAft>
                <a:spcPts val="0"/>
              </a:spcAft>
              <a:buClr>
                <a:srgbClr val="351C75"/>
              </a:buClr>
              <a:buSzPts val="1700"/>
              <a:buChar char="●"/>
            </a:pPr>
            <a:r>
              <a:rPr lang="en" sz="1700">
                <a:solidFill>
                  <a:srgbClr val="351C75"/>
                </a:solidFill>
              </a:rPr>
              <a:t>21% of stalking victims seek victim services</a:t>
            </a:r>
            <a:endParaRPr sz="1700">
              <a:solidFill>
                <a:srgbClr val="351C75"/>
              </a:solidFill>
            </a:endParaRPr>
          </a:p>
          <a:p>
            <a:pPr marL="457200" lvl="0" indent="-336550" algn="l" rtl="0">
              <a:spcBef>
                <a:spcPts val="0"/>
              </a:spcBef>
              <a:spcAft>
                <a:spcPts val="0"/>
              </a:spcAft>
              <a:buClr>
                <a:srgbClr val="351C75"/>
              </a:buClr>
              <a:buSzPts val="1700"/>
              <a:buChar char="●"/>
            </a:pPr>
            <a:r>
              <a:rPr lang="en" sz="1700">
                <a:solidFill>
                  <a:srgbClr val="351C75"/>
                </a:solidFill>
              </a:rPr>
              <a:t>Fewer than 29 % of student stalking victims seek services on campus</a:t>
            </a:r>
            <a:endParaRPr sz="1700">
              <a:solidFill>
                <a:srgbClr val="351C75"/>
              </a:solidFill>
            </a:endParaRPr>
          </a:p>
          <a:p>
            <a:pPr marL="457200" lvl="0" indent="-336550" algn="l" rtl="0">
              <a:spcBef>
                <a:spcPts val="0"/>
              </a:spcBef>
              <a:spcAft>
                <a:spcPts val="0"/>
              </a:spcAft>
              <a:buClr>
                <a:srgbClr val="351C75"/>
              </a:buClr>
              <a:buSzPts val="1700"/>
              <a:buChar char="●"/>
            </a:pPr>
            <a:r>
              <a:rPr lang="en" sz="1700">
                <a:solidFill>
                  <a:srgbClr val="351C75"/>
                </a:solidFill>
              </a:rPr>
              <a:t>One study showed less than 8 % disclosed to formal support</a:t>
            </a:r>
            <a:endParaRPr sz="1700">
              <a:solidFill>
                <a:srgbClr val="351C75"/>
              </a:solidFill>
            </a:endParaRPr>
          </a:p>
        </p:txBody>
      </p:sp>
      <p:sp>
        <p:nvSpPr>
          <p:cNvPr id="756" name="Google Shape;756;p93"/>
          <p:cNvSpPr txBox="1">
            <a:spLocks noGrp="1"/>
          </p:cNvSpPr>
          <p:nvPr>
            <p:ph type="title"/>
          </p:nvPr>
        </p:nvSpPr>
        <p:spPr>
          <a:xfrm>
            <a:off x="1901150" y="49437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20124D"/>
                </a:solidFill>
              </a:rPr>
              <a:t>Early Intervention is Key</a:t>
            </a:r>
            <a:endParaRPr>
              <a:solidFill>
                <a:srgbClr val="20124D"/>
              </a:solidFill>
            </a:endParaRPr>
          </a:p>
        </p:txBody>
      </p:sp>
      <p:sp>
        <p:nvSpPr>
          <p:cNvPr id="757" name="Google Shape;757;p93"/>
          <p:cNvSpPr txBox="1"/>
          <p:nvPr/>
        </p:nvSpPr>
        <p:spPr>
          <a:xfrm>
            <a:off x="2540600" y="1024400"/>
            <a:ext cx="4401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51C75"/>
                </a:solidFill>
                <a:latin typeface="Montserrat"/>
                <a:ea typeface="Montserrat"/>
                <a:cs typeface="Montserrat"/>
                <a:sym typeface="Montserrat"/>
              </a:rPr>
              <a:t>Stalking is one of the few crimes where early intervention can prevent violence and death.</a:t>
            </a:r>
            <a:endParaRPr>
              <a:solidFill>
                <a:srgbClr val="351C75"/>
              </a:solidFill>
              <a:latin typeface="Montserrat"/>
              <a:ea typeface="Montserrat"/>
              <a:cs typeface="Montserrat"/>
              <a:sym typeface="Montserrat"/>
            </a:endParaRPr>
          </a:p>
          <a:p>
            <a:pPr marL="0" lvl="0" indent="0" algn="ctr" rtl="0">
              <a:spcBef>
                <a:spcPts val="0"/>
              </a:spcBef>
              <a:spcAft>
                <a:spcPts val="0"/>
              </a:spcAft>
              <a:buNone/>
            </a:pPr>
            <a:endParaRPr>
              <a:latin typeface="Montserrat"/>
              <a:ea typeface="Montserrat"/>
              <a:cs typeface="Montserrat"/>
              <a:sym typeface="Montserrat"/>
            </a:endParaRPr>
          </a:p>
        </p:txBody>
      </p:sp>
      <p:pic>
        <p:nvPicPr>
          <p:cNvPr id="758" name="Google Shape;758;p93"/>
          <p:cNvPicPr preferRelativeResize="0"/>
          <p:nvPr/>
        </p:nvPicPr>
        <p:blipFill>
          <a:blip r:embed="rId3">
            <a:alphaModFix/>
          </a:blip>
          <a:stretch>
            <a:fillRect/>
          </a:stretch>
        </p:blipFill>
        <p:spPr>
          <a:xfrm>
            <a:off x="3700675" y="2843675"/>
            <a:ext cx="1742650" cy="1742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4"/>
          <p:cNvSpPr txBox="1">
            <a:spLocks noGrp="1"/>
          </p:cNvSpPr>
          <p:nvPr>
            <p:ph type="subTitle" idx="1"/>
          </p:nvPr>
        </p:nvSpPr>
        <p:spPr>
          <a:xfrm>
            <a:off x="709550" y="1574525"/>
            <a:ext cx="3847200" cy="237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51C75"/>
              </a:buClr>
              <a:buSzPts val="1800"/>
              <a:buChar char="●"/>
            </a:pPr>
            <a:r>
              <a:rPr lang="en" sz="1800">
                <a:solidFill>
                  <a:srgbClr val="351C75"/>
                </a:solidFill>
              </a:rPr>
              <a:t>Log book and Pen</a:t>
            </a:r>
            <a:endParaRPr sz="1800">
              <a:solidFill>
                <a:srgbClr val="351C75"/>
              </a:solidFill>
            </a:endParaRPr>
          </a:p>
          <a:p>
            <a:pPr marL="457200" lvl="0" indent="-342900" algn="l" rtl="0">
              <a:spcBef>
                <a:spcPts val="0"/>
              </a:spcBef>
              <a:spcAft>
                <a:spcPts val="0"/>
              </a:spcAft>
              <a:buClr>
                <a:srgbClr val="351C75"/>
              </a:buClr>
              <a:buSzPts val="1800"/>
              <a:buChar char="●"/>
            </a:pPr>
            <a:r>
              <a:rPr lang="en" sz="1800">
                <a:solidFill>
                  <a:srgbClr val="351C75"/>
                </a:solidFill>
              </a:rPr>
              <a:t>Nitrile Gloves</a:t>
            </a:r>
            <a:endParaRPr sz="1800">
              <a:solidFill>
                <a:srgbClr val="351C75"/>
              </a:solidFill>
            </a:endParaRPr>
          </a:p>
          <a:p>
            <a:pPr marL="457200" lvl="0" indent="-342900" algn="l" rtl="0">
              <a:spcBef>
                <a:spcPts val="0"/>
              </a:spcBef>
              <a:spcAft>
                <a:spcPts val="0"/>
              </a:spcAft>
              <a:buClr>
                <a:srgbClr val="351C75"/>
              </a:buClr>
              <a:buSzPts val="1800"/>
              <a:buChar char="●"/>
            </a:pPr>
            <a:r>
              <a:rPr lang="en" sz="1800">
                <a:solidFill>
                  <a:srgbClr val="351C75"/>
                </a:solidFill>
              </a:rPr>
              <a:t>Paper Bag (for collection of evidence)</a:t>
            </a:r>
            <a:endParaRPr sz="1800">
              <a:solidFill>
                <a:srgbClr val="351C75"/>
              </a:solidFill>
            </a:endParaRPr>
          </a:p>
          <a:p>
            <a:pPr marL="457200" lvl="0" indent="-342900" algn="l" rtl="0">
              <a:spcBef>
                <a:spcPts val="0"/>
              </a:spcBef>
              <a:spcAft>
                <a:spcPts val="0"/>
              </a:spcAft>
              <a:buClr>
                <a:srgbClr val="351C75"/>
              </a:buClr>
              <a:buSzPts val="1800"/>
              <a:buChar char="●"/>
            </a:pPr>
            <a:r>
              <a:rPr lang="en" sz="1800">
                <a:solidFill>
                  <a:srgbClr val="351C75"/>
                </a:solidFill>
              </a:rPr>
              <a:t>Pepper Spray</a:t>
            </a:r>
            <a:endParaRPr sz="1800">
              <a:solidFill>
                <a:srgbClr val="351C75"/>
              </a:solidFill>
            </a:endParaRPr>
          </a:p>
          <a:p>
            <a:pPr marL="457200" lvl="0" indent="-342900" algn="l" rtl="0">
              <a:spcBef>
                <a:spcPts val="0"/>
              </a:spcBef>
              <a:spcAft>
                <a:spcPts val="0"/>
              </a:spcAft>
              <a:buClr>
                <a:srgbClr val="351C75"/>
              </a:buClr>
              <a:buSzPts val="1800"/>
              <a:buChar char="●"/>
            </a:pPr>
            <a:r>
              <a:rPr lang="en" sz="1800">
                <a:solidFill>
                  <a:srgbClr val="351C75"/>
                </a:solidFill>
              </a:rPr>
              <a:t>Key Chain Alarm/Light</a:t>
            </a:r>
            <a:endParaRPr sz="1800">
              <a:solidFill>
                <a:srgbClr val="351C75"/>
              </a:solidFill>
            </a:endParaRPr>
          </a:p>
          <a:p>
            <a:pPr marL="457200" lvl="0" indent="-342900" algn="l" rtl="0">
              <a:spcBef>
                <a:spcPts val="0"/>
              </a:spcBef>
              <a:spcAft>
                <a:spcPts val="0"/>
              </a:spcAft>
              <a:buClr>
                <a:srgbClr val="351C75"/>
              </a:buClr>
              <a:buSzPts val="1800"/>
              <a:buChar char="●"/>
            </a:pPr>
            <a:r>
              <a:rPr lang="en" sz="1800">
                <a:solidFill>
                  <a:srgbClr val="351C75"/>
                </a:solidFill>
              </a:rPr>
              <a:t>Safety Tips</a:t>
            </a:r>
            <a:endParaRPr sz="1800">
              <a:solidFill>
                <a:srgbClr val="351C75"/>
              </a:solidFill>
            </a:endParaRPr>
          </a:p>
          <a:p>
            <a:pPr marL="457200" lvl="0" indent="-342900" algn="l" rtl="0">
              <a:spcBef>
                <a:spcPts val="0"/>
              </a:spcBef>
              <a:spcAft>
                <a:spcPts val="0"/>
              </a:spcAft>
              <a:buClr>
                <a:srgbClr val="351C75"/>
              </a:buClr>
              <a:buSzPts val="1800"/>
              <a:buChar char="●"/>
            </a:pPr>
            <a:r>
              <a:rPr lang="en" sz="1800">
                <a:solidFill>
                  <a:srgbClr val="351C75"/>
                </a:solidFill>
              </a:rPr>
              <a:t>Information Sheet</a:t>
            </a:r>
            <a:endParaRPr sz="1800">
              <a:solidFill>
                <a:srgbClr val="351C75"/>
              </a:solidFill>
            </a:endParaRPr>
          </a:p>
        </p:txBody>
      </p:sp>
      <p:sp>
        <p:nvSpPr>
          <p:cNvPr id="764" name="Google Shape;764;p94"/>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Stalking Kits</a:t>
            </a:r>
            <a:endParaRPr>
              <a:solidFill>
                <a:srgbClr val="351C75"/>
              </a:solidFill>
            </a:endParaRPr>
          </a:p>
        </p:txBody>
      </p:sp>
      <p:pic>
        <p:nvPicPr>
          <p:cNvPr id="765" name="Google Shape;765;p94"/>
          <p:cNvPicPr preferRelativeResize="0"/>
          <p:nvPr/>
        </p:nvPicPr>
        <p:blipFill>
          <a:blip r:embed="rId3">
            <a:alphaModFix/>
          </a:blip>
          <a:stretch>
            <a:fillRect/>
          </a:stretch>
        </p:blipFill>
        <p:spPr>
          <a:xfrm>
            <a:off x="5365975" y="1574525"/>
            <a:ext cx="3449447" cy="2295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5"/>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Protection Orders</a:t>
            </a:r>
            <a:endParaRPr>
              <a:solidFill>
                <a:srgbClr val="351C75"/>
              </a:solidFill>
            </a:endParaRPr>
          </a:p>
        </p:txBody>
      </p:sp>
      <p:sp>
        <p:nvSpPr>
          <p:cNvPr id="771" name="Google Shape;771;p95"/>
          <p:cNvSpPr txBox="1"/>
          <p:nvPr/>
        </p:nvSpPr>
        <p:spPr>
          <a:xfrm>
            <a:off x="974950" y="1305075"/>
            <a:ext cx="442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772" name="Google Shape;772;p95"/>
          <p:cNvSpPr txBox="1"/>
          <p:nvPr/>
        </p:nvSpPr>
        <p:spPr>
          <a:xfrm>
            <a:off x="184250" y="1358825"/>
            <a:ext cx="5926500" cy="29244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351C75"/>
              </a:buClr>
              <a:buSzPts val="1500"/>
              <a:buFont typeface="Montserrat"/>
              <a:buChar char="●"/>
            </a:pPr>
            <a:r>
              <a:rPr lang="en" sz="1500">
                <a:solidFill>
                  <a:srgbClr val="351C75"/>
                </a:solidFill>
                <a:latin typeface="Montserrat"/>
                <a:ea typeface="Montserrat"/>
                <a:cs typeface="Montserrat"/>
                <a:sym typeface="Montserrat"/>
              </a:rPr>
              <a:t>Domestic Violence Protection Orders: </a:t>
            </a:r>
            <a:endParaRPr sz="1500">
              <a:solidFill>
                <a:srgbClr val="351C75"/>
              </a:solidFill>
              <a:latin typeface="Montserrat"/>
              <a:ea typeface="Montserrat"/>
              <a:cs typeface="Montserrat"/>
              <a:sym typeface="Montserrat"/>
            </a:endParaRPr>
          </a:p>
          <a:p>
            <a:pPr marL="914400" lvl="1" indent="-323850" algn="l" rtl="0">
              <a:spcBef>
                <a:spcPts val="0"/>
              </a:spcBef>
              <a:spcAft>
                <a:spcPts val="0"/>
              </a:spcAft>
              <a:buClr>
                <a:srgbClr val="351C75"/>
              </a:buClr>
              <a:buSzPts val="1500"/>
              <a:buFont typeface="Montserrat"/>
              <a:buChar char="○"/>
            </a:pPr>
            <a:r>
              <a:rPr lang="en" sz="1500">
                <a:solidFill>
                  <a:srgbClr val="351C75"/>
                </a:solidFill>
                <a:latin typeface="Montserrat"/>
                <a:ea typeface="Montserrat"/>
                <a:cs typeface="Montserrat"/>
                <a:sym typeface="Montserrat"/>
              </a:rPr>
              <a:t>Seeking protection from a family member, a household member, someone you have a family relationship with or someone with whom you have or had a romantic relationship.</a:t>
            </a:r>
            <a:endParaRPr sz="1500">
              <a:solidFill>
                <a:srgbClr val="351C75"/>
              </a:solidFill>
              <a:latin typeface="Montserrat"/>
              <a:ea typeface="Montserrat"/>
              <a:cs typeface="Montserrat"/>
              <a:sym typeface="Montserrat"/>
            </a:endParaRPr>
          </a:p>
          <a:p>
            <a:pPr marL="914400" lvl="0" indent="0" algn="l" rtl="0">
              <a:spcBef>
                <a:spcPts val="0"/>
              </a:spcBef>
              <a:spcAft>
                <a:spcPts val="0"/>
              </a:spcAft>
              <a:buNone/>
            </a:pPr>
            <a:endParaRPr sz="1500">
              <a:solidFill>
                <a:srgbClr val="351C75"/>
              </a:solidFill>
              <a:latin typeface="Montserrat"/>
              <a:ea typeface="Montserrat"/>
              <a:cs typeface="Montserrat"/>
              <a:sym typeface="Montserrat"/>
            </a:endParaRPr>
          </a:p>
          <a:p>
            <a:pPr marL="457200" lvl="0" indent="-323850" algn="l" rtl="0">
              <a:spcBef>
                <a:spcPts val="0"/>
              </a:spcBef>
              <a:spcAft>
                <a:spcPts val="0"/>
              </a:spcAft>
              <a:buClr>
                <a:srgbClr val="351C75"/>
              </a:buClr>
              <a:buSzPts val="1500"/>
              <a:buFont typeface="Montserrat"/>
              <a:buChar char="●"/>
            </a:pPr>
            <a:r>
              <a:rPr lang="en" sz="1500">
                <a:solidFill>
                  <a:srgbClr val="351C75"/>
                </a:solidFill>
                <a:latin typeface="Montserrat"/>
                <a:ea typeface="Montserrat"/>
                <a:cs typeface="Montserrat"/>
                <a:sym typeface="Montserrat"/>
              </a:rPr>
              <a:t>Personal Safety Orders:</a:t>
            </a:r>
            <a:endParaRPr sz="1500">
              <a:solidFill>
                <a:srgbClr val="351C75"/>
              </a:solidFill>
              <a:latin typeface="Montserrat"/>
              <a:ea typeface="Montserrat"/>
              <a:cs typeface="Montserrat"/>
              <a:sym typeface="Montserrat"/>
            </a:endParaRPr>
          </a:p>
          <a:p>
            <a:pPr marL="914400" lvl="1" indent="-323850" algn="l" rtl="0">
              <a:spcBef>
                <a:spcPts val="0"/>
              </a:spcBef>
              <a:spcAft>
                <a:spcPts val="0"/>
              </a:spcAft>
              <a:buClr>
                <a:srgbClr val="351C75"/>
              </a:buClr>
              <a:buSzPts val="1500"/>
              <a:buFont typeface="Montserrat"/>
              <a:buChar char="○"/>
            </a:pPr>
            <a:r>
              <a:rPr lang="en" sz="1500">
                <a:solidFill>
                  <a:srgbClr val="351C75"/>
                </a:solidFill>
                <a:latin typeface="Montserrat"/>
                <a:ea typeface="Montserrat"/>
                <a:cs typeface="Montserrat"/>
                <a:sym typeface="Montserrat"/>
              </a:rPr>
              <a:t>Used if you are seeking protection from anyone who does not fit the above categories, i.e. a </a:t>
            </a:r>
            <a:r>
              <a:rPr lang="en" sz="1500" b="1" u="sng">
                <a:solidFill>
                  <a:srgbClr val="351C75"/>
                </a:solidFill>
                <a:latin typeface="Montserrat"/>
                <a:ea typeface="Montserrat"/>
                <a:cs typeface="Montserrat"/>
                <a:sym typeface="Montserrat"/>
              </a:rPr>
              <a:t>stranger</a:t>
            </a:r>
            <a:r>
              <a:rPr lang="en" sz="1500">
                <a:solidFill>
                  <a:srgbClr val="351C75"/>
                </a:solidFill>
                <a:latin typeface="Montserrat"/>
                <a:ea typeface="Montserrat"/>
                <a:cs typeface="Montserrat"/>
                <a:sym typeface="Montserrat"/>
              </a:rPr>
              <a:t>. </a:t>
            </a:r>
            <a:endParaRPr sz="1500">
              <a:solidFill>
                <a:srgbClr val="351C75"/>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pic>
        <p:nvPicPr>
          <p:cNvPr id="773" name="Google Shape;773;p95"/>
          <p:cNvPicPr preferRelativeResize="0"/>
          <p:nvPr/>
        </p:nvPicPr>
        <p:blipFill>
          <a:blip r:embed="rId3">
            <a:alphaModFix/>
          </a:blip>
          <a:stretch>
            <a:fillRect/>
          </a:stretch>
        </p:blipFill>
        <p:spPr>
          <a:xfrm>
            <a:off x="6362775" y="1753225"/>
            <a:ext cx="2288998" cy="1532326"/>
          </a:xfrm>
          <a:prstGeom prst="rect">
            <a:avLst/>
          </a:prstGeom>
          <a:noFill/>
          <a:ln>
            <a:noFill/>
          </a:ln>
        </p:spPr>
      </p:pic>
      <p:sp>
        <p:nvSpPr>
          <p:cNvPr id="774" name="Google Shape;774;p95"/>
          <p:cNvSpPr txBox="1"/>
          <p:nvPr/>
        </p:nvSpPr>
        <p:spPr>
          <a:xfrm>
            <a:off x="6110775" y="1543050"/>
            <a:ext cx="254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96"/>
          <p:cNvSpPr txBox="1">
            <a:spLocks noGrp="1"/>
          </p:cNvSpPr>
          <p:nvPr>
            <p:ph type="subTitle" idx="1"/>
          </p:nvPr>
        </p:nvSpPr>
        <p:spPr>
          <a:xfrm>
            <a:off x="478225" y="1096400"/>
            <a:ext cx="8286300" cy="2403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74EA7"/>
              </a:buClr>
              <a:buSzPts val="1400"/>
              <a:buAutoNum type="arabicPeriod"/>
            </a:pPr>
            <a:r>
              <a:rPr lang="en">
                <a:solidFill>
                  <a:srgbClr val="674EA7"/>
                </a:solidFill>
              </a:rPr>
              <a:t>Recognize that stalking is a pattern of conduct</a:t>
            </a:r>
            <a:endParaRPr>
              <a:solidFill>
                <a:srgbClr val="674EA7"/>
              </a:solidFill>
            </a:endParaRPr>
          </a:p>
          <a:p>
            <a:pPr marL="457200" lvl="0" indent="-317500" algn="l" rtl="0">
              <a:spcBef>
                <a:spcPts val="0"/>
              </a:spcBef>
              <a:spcAft>
                <a:spcPts val="0"/>
              </a:spcAft>
              <a:buClr>
                <a:srgbClr val="674EA7"/>
              </a:buClr>
              <a:buSzPts val="1400"/>
              <a:buAutoNum type="arabicPeriod"/>
            </a:pPr>
            <a:r>
              <a:rPr lang="en">
                <a:solidFill>
                  <a:srgbClr val="674EA7"/>
                </a:solidFill>
              </a:rPr>
              <a:t>Realize that stalking victims may maintain contact with their offenders to keep themselves (or loved ones) safe. </a:t>
            </a:r>
            <a:endParaRPr>
              <a:solidFill>
                <a:srgbClr val="674EA7"/>
              </a:solidFill>
            </a:endParaRPr>
          </a:p>
          <a:p>
            <a:pPr marL="457200" lvl="0" indent="-317500" algn="l" rtl="0">
              <a:spcBef>
                <a:spcPts val="0"/>
              </a:spcBef>
              <a:spcAft>
                <a:spcPts val="0"/>
              </a:spcAft>
              <a:buClr>
                <a:srgbClr val="674EA7"/>
              </a:buClr>
              <a:buSzPts val="1400"/>
              <a:buAutoNum type="arabicPeriod"/>
            </a:pPr>
            <a:r>
              <a:rPr lang="en">
                <a:solidFill>
                  <a:srgbClr val="674EA7"/>
                </a:solidFill>
              </a:rPr>
              <a:t>Encourage your friend to maintain a detailed log of all contacts with the stalker and save any evidence (e.g. notes, gifts, objects, photos, printed emails or social media posts and messages, or voicemails) as record of the stalking behavior.</a:t>
            </a:r>
            <a:endParaRPr>
              <a:solidFill>
                <a:srgbClr val="674EA7"/>
              </a:solidFill>
            </a:endParaRPr>
          </a:p>
          <a:p>
            <a:pPr marL="457200" lvl="0" indent="-317500" algn="l" rtl="0">
              <a:spcBef>
                <a:spcPts val="0"/>
              </a:spcBef>
              <a:spcAft>
                <a:spcPts val="0"/>
              </a:spcAft>
              <a:buClr>
                <a:srgbClr val="674EA7"/>
              </a:buClr>
              <a:buSzPts val="1400"/>
              <a:buAutoNum type="arabicPeriod"/>
            </a:pPr>
            <a:r>
              <a:rPr lang="en">
                <a:solidFill>
                  <a:srgbClr val="674EA7"/>
                </a:solidFill>
              </a:rPr>
              <a:t>Seek support and information for you and your friend.</a:t>
            </a:r>
            <a:endParaRPr>
              <a:solidFill>
                <a:srgbClr val="674EA7"/>
              </a:solidFill>
            </a:endParaRPr>
          </a:p>
          <a:p>
            <a:pPr marL="457200" lvl="0" indent="-317500" algn="l" rtl="0">
              <a:spcBef>
                <a:spcPts val="0"/>
              </a:spcBef>
              <a:spcAft>
                <a:spcPts val="0"/>
              </a:spcAft>
              <a:buClr>
                <a:srgbClr val="674EA7"/>
              </a:buClr>
              <a:buSzPts val="1400"/>
              <a:buAutoNum type="arabicPeriod"/>
            </a:pPr>
            <a:r>
              <a:rPr lang="en">
                <a:solidFill>
                  <a:srgbClr val="674EA7"/>
                </a:solidFill>
              </a:rPr>
              <a:t>Continue your support during the recovery process.</a:t>
            </a:r>
            <a:endParaRPr>
              <a:solidFill>
                <a:srgbClr val="674EA7"/>
              </a:solidFill>
            </a:endParaRPr>
          </a:p>
        </p:txBody>
      </p:sp>
      <p:sp>
        <p:nvSpPr>
          <p:cNvPr id="780" name="Google Shape;780;p96"/>
          <p:cNvSpPr txBox="1">
            <a:spLocks noGrp="1"/>
          </p:cNvSpPr>
          <p:nvPr>
            <p:ph type="title"/>
          </p:nvPr>
        </p:nvSpPr>
        <p:spPr>
          <a:xfrm>
            <a:off x="653925" y="445025"/>
            <a:ext cx="757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rgbClr val="351C75"/>
                </a:solidFill>
              </a:rPr>
              <a:t>What do I do if it’s happening to someone I know?</a:t>
            </a:r>
            <a:endParaRPr sz="2500">
              <a:solidFill>
                <a:srgbClr val="351C75"/>
              </a:solidFill>
            </a:endParaRPr>
          </a:p>
        </p:txBody>
      </p:sp>
      <p:pic>
        <p:nvPicPr>
          <p:cNvPr id="781" name="Google Shape;781;p96"/>
          <p:cNvPicPr preferRelativeResize="0"/>
          <p:nvPr/>
        </p:nvPicPr>
        <p:blipFill>
          <a:blip r:embed="rId3">
            <a:alphaModFix/>
          </a:blip>
          <a:stretch>
            <a:fillRect/>
          </a:stretch>
        </p:blipFill>
        <p:spPr>
          <a:xfrm>
            <a:off x="3450188" y="3210000"/>
            <a:ext cx="2342375" cy="1362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7"/>
          <p:cNvSpPr txBox="1">
            <a:spLocks noGrp="1"/>
          </p:cNvSpPr>
          <p:nvPr>
            <p:ph type="title"/>
          </p:nvPr>
        </p:nvSpPr>
        <p:spPr>
          <a:xfrm>
            <a:off x="1732050" y="6148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Who to report to on campus</a:t>
            </a:r>
            <a:endParaRPr>
              <a:solidFill>
                <a:srgbClr val="351C75"/>
              </a:solidFill>
            </a:endParaRPr>
          </a:p>
        </p:txBody>
      </p:sp>
      <p:pic>
        <p:nvPicPr>
          <p:cNvPr id="787" name="Google Shape;787;p97"/>
          <p:cNvPicPr preferRelativeResize="0"/>
          <p:nvPr/>
        </p:nvPicPr>
        <p:blipFill>
          <a:blip r:embed="rId3">
            <a:alphaModFix/>
          </a:blip>
          <a:stretch>
            <a:fillRect/>
          </a:stretch>
        </p:blipFill>
        <p:spPr>
          <a:xfrm>
            <a:off x="474600" y="1705925"/>
            <a:ext cx="3998575" cy="2246250"/>
          </a:xfrm>
          <a:prstGeom prst="rect">
            <a:avLst/>
          </a:prstGeom>
          <a:noFill/>
          <a:ln>
            <a:noFill/>
          </a:ln>
        </p:spPr>
      </p:pic>
      <p:sp>
        <p:nvSpPr>
          <p:cNvPr id="788" name="Google Shape;788;p97"/>
          <p:cNvSpPr txBox="1"/>
          <p:nvPr/>
        </p:nvSpPr>
        <p:spPr>
          <a:xfrm>
            <a:off x="989925" y="393225"/>
            <a:ext cx="3663000" cy="182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300">
              <a:solidFill>
                <a:srgbClr val="555555"/>
              </a:solidFill>
              <a:highlight>
                <a:srgbClr val="FFFFFF"/>
              </a:highlight>
            </a:endParaRPr>
          </a:p>
          <a:p>
            <a:pPr marL="457200" lvl="0" indent="0" algn="l" rtl="0">
              <a:lnSpc>
                <a:spcPct val="115000"/>
              </a:lnSpc>
              <a:spcBef>
                <a:spcPts val="1300"/>
              </a:spcBef>
              <a:spcAft>
                <a:spcPts val="0"/>
              </a:spcAft>
              <a:buNone/>
            </a:pPr>
            <a:endParaRPr sz="1300">
              <a:solidFill>
                <a:srgbClr val="555555"/>
              </a:solidFill>
              <a:highlight>
                <a:srgbClr val="FBFBFB"/>
              </a:highlight>
            </a:endParaRPr>
          </a:p>
          <a:p>
            <a:pPr marL="457200" lvl="0" indent="0" algn="l" rtl="0">
              <a:lnSpc>
                <a:spcPct val="115000"/>
              </a:lnSpc>
              <a:spcBef>
                <a:spcPts val="1300"/>
              </a:spcBef>
              <a:spcAft>
                <a:spcPts val="0"/>
              </a:spcAft>
              <a:buNone/>
            </a:pPr>
            <a:endParaRPr sz="1300">
              <a:solidFill>
                <a:srgbClr val="555555"/>
              </a:solidFill>
              <a:highlight>
                <a:srgbClr val="FBFBFB"/>
              </a:highlight>
            </a:endParaRPr>
          </a:p>
          <a:p>
            <a:pPr marL="0" lvl="0" indent="0" algn="l" rtl="0">
              <a:spcBef>
                <a:spcPts val="1300"/>
              </a:spcBef>
              <a:spcAft>
                <a:spcPts val="0"/>
              </a:spcAft>
              <a:buNone/>
            </a:pPr>
            <a:endParaRPr sz="900" b="1">
              <a:solidFill>
                <a:srgbClr val="351C75"/>
              </a:solidFill>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p:txBody>
      </p:sp>
      <p:sp>
        <p:nvSpPr>
          <p:cNvPr id="789" name="Google Shape;789;p97"/>
          <p:cNvSpPr txBox="1"/>
          <p:nvPr/>
        </p:nvSpPr>
        <p:spPr>
          <a:xfrm>
            <a:off x="6617675" y="1705925"/>
            <a:ext cx="253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latin typeface="Montserrat"/>
              <a:ea typeface="Montserrat"/>
              <a:cs typeface="Montserrat"/>
              <a:sym typeface="Montserrat"/>
            </a:endParaRPr>
          </a:p>
        </p:txBody>
      </p:sp>
      <p:sp>
        <p:nvSpPr>
          <p:cNvPr id="790" name="Google Shape;790;p97"/>
          <p:cNvSpPr txBox="1"/>
          <p:nvPr/>
        </p:nvSpPr>
        <p:spPr>
          <a:xfrm>
            <a:off x="4933550" y="1609900"/>
            <a:ext cx="3341100" cy="28014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351C75"/>
              </a:buClr>
              <a:buSzPts val="1300"/>
              <a:buFont typeface="Montserrat"/>
              <a:buChar char="●"/>
            </a:pPr>
            <a:r>
              <a:rPr lang="en" sz="1300">
                <a:solidFill>
                  <a:srgbClr val="351C75"/>
                </a:solidFill>
                <a:latin typeface="Montserrat"/>
                <a:ea typeface="Montserrat"/>
                <a:cs typeface="Montserrat"/>
                <a:sym typeface="Montserrat"/>
              </a:rPr>
              <a:t>Resident Director or Resident Assistants. </a:t>
            </a:r>
            <a:endParaRPr sz="13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300">
              <a:solidFill>
                <a:srgbClr val="351C75"/>
              </a:solidFill>
              <a:latin typeface="Montserrat"/>
              <a:ea typeface="Montserrat"/>
              <a:cs typeface="Montserrat"/>
              <a:sym typeface="Montserrat"/>
            </a:endParaRPr>
          </a:p>
          <a:p>
            <a:pPr marL="457200" lvl="0" indent="-311150" algn="l" rtl="0">
              <a:spcBef>
                <a:spcPts val="0"/>
              </a:spcBef>
              <a:spcAft>
                <a:spcPts val="0"/>
              </a:spcAft>
              <a:buClr>
                <a:srgbClr val="351C75"/>
              </a:buClr>
              <a:buSzPts val="1300"/>
              <a:buFont typeface="Montserrat"/>
              <a:buChar char="●"/>
            </a:pPr>
            <a:r>
              <a:rPr lang="en" sz="1300">
                <a:solidFill>
                  <a:srgbClr val="351C75"/>
                </a:solidFill>
                <a:latin typeface="Montserrat"/>
                <a:ea typeface="Montserrat"/>
                <a:cs typeface="Montserrat"/>
                <a:sym typeface="Montserrat"/>
              </a:rPr>
              <a:t>Title IX Coordinator: </a:t>
            </a:r>
            <a:endParaRPr sz="1300">
              <a:solidFill>
                <a:srgbClr val="351C75"/>
              </a:solidFill>
              <a:latin typeface="Montserrat"/>
              <a:ea typeface="Montserrat"/>
              <a:cs typeface="Montserrat"/>
              <a:sym typeface="Montserrat"/>
            </a:endParaRPr>
          </a:p>
          <a:p>
            <a:pPr marL="914400" lvl="1" indent="-311150" algn="l" rtl="0">
              <a:spcBef>
                <a:spcPts val="0"/>
              </a:spcBef>
              <a:spcAft>
                <a:spcPts val="0"/>
              </a:spcAft>
              <a:buClr>
                <a:srgbClr val="351C75"/>
              </a:buClr>
              <a:buSzPts val="1300"/>
              <a:buFont typeface="Montserrat"/>
              <a:buChar char="○"/>
            </a:pPr>
            <a:r>
              <a:rPr lang="en" sz="1300">
                <a:solidFill>
                  <a:srgbClr val="351C75"/>
                </a:solidFill>
                <a:latin typeface="Montserrat"/>
                <a:ea typeface="Montserrat"/>
                <a:cs typeface="Montserrat"/>
                <a:sym typeface="Montserrat"/>
              </a:rPr>
              <a:t>Dr. Joan Pendergast</a:t>
            </a:r>
            <a:endParaRPr sz="13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300">
              <a:solidFill>
                <a:srgbClr val="351C75"/>
              </a:solidFill>
              <a:latin typeface="Montserrat"/>
              <a:ea typeface="Montserrat"/>
              <a:cs typeface="Montserrat"/>
              <a:sym typeface="Montserrat"/>
            </a:endParaRPr>
          </a:p>
          <a:p>
            <a:pPr marL="457200" lvl="0" indent="-311150" algn="l" rtl="0">
              <a:spcBef>
                <a:spcPts val="0"/>
              </a:spcBef>
              <a:spcAft>
                <a:spcPts val="0"/>
              </a:spcAft>
              <a:buClr>
                <a:srgbClr val="351C75"/>
              </a:buClr>
              <a:buSzPts val="1300"/>
              <a:buFont typeface="Montserrat"/>
              <a:buChar char="●"/>
            </a:pPr>
            <a:r>
              <a:rPr lang="en" sz="1300">
                <a:solidFill>
                  <a:srgbClr val="351C75"/>
                </a:solidFill>
                <a:latin typeface="Montserrat"/>
                <a:ea typeface="Montserrat"/>
                <a:cs typeface="Montserrat"/>
                <a:sym typeface="Montserrat"/>
              </a:rPr>
              <a:t>Anyone on campus in a leadership role that you trust </a:t>
            </a:r>
            <a:endParaRPr sz="1300">
              <a:solidFill>
                <a:srgbClr val="351C75"/>
              </a:solidFill>
              <a:latin typeface="Montserrat"/>
              <a:ea typeface="Montserrat"/>
              <a:cs typeface="Montserrat"/>
              <a:sym typeface="Montserrat"/>
            </a:endParaRPr>
          </a:p>
          <a:p>
            <a:pPr marL="457200" lvl="0" indent="0" algn="l" rtl="0">
              <a:spcBef>
                <a:spcPts val="0"/>
              </a:spcBef>
              <a:spcAft>
                <a:spcPts val="0"/>
              </a:spcAft>
              <a:buNone/>
            </a:pPr>
            <a:r>
              <a:rPr lang="en" sz="1300">
                <a:solidFill>
                  <a:srgbClr val="351C75"/>
                </a:solidFill>
                <a:latin typeface="Montserrat"/>
                <a:ea typeface="Montserrat"/>
                <a:cs typeface="Montserrat"/>
                <a:sym typeface="Montserrat"/>
              </a:rPr>
              <a:t>and feel comfortable with.</a:t>
            </a:r>
            <a:endParaRPr sz="1300">
              <a:solidFill>
                <a:srgbClr val="351C75"/>
              </a:solidFill>
              <a:latin typeface="Montserrat"/>
              <a:ea typeface="Montserrat"/>
              <a:cs typeface="Montserrat"/>
              <a:sym typeface="Montserrat"/>
            </a:endParaRPr>
          </a:p>
          <a:p>
            <a:pPr marL="457200" lvl="0" indent="0" algn="l" rtl="0">
              <a:spcBef>
                <a:spcPts val="0"/>
              </a:spcBef>
              <a:spcAft>
                <a:spcPts val="0"/>
              </a:spcAft>
              <a:buNone/>
            </a:pPr>
            <a:endParaRPr sz="1300">
              <a:solidFill>
                <a:srgbClr val="351C75"/>
              </a:solidFill>
              <a:latin typeface="Montserrat"/>
              <a:ea typeface="Montserrat"/>
              <a:cs typeface="Montserrat"/>
              <a:sym typeface="Montserrat"/>
            </a:endParaRPr>
          </a:p>
          <a:p>
            <a:pPr marL="457200" lvl="0" indent="-311150" algn="l" rtl="0">
              <a:spcBef>
                <a:spcPts val="0"/>
              </a:spcBef>
              <a:spcAft>
                <a:spcPts val="0"/>
              </a:spcAft>
              <a:buClr>
                <a:srgbClr val="351C75"/>
              </a:buClr>
              <a:buSzPts val="1300"/>
              <a:buFont typeface="Montserrat"/>
              <a:buChar char="●"/>
            </a:pPr>
            <a:r>
              <a:rPr lang="en" sz="1300">
                <a:solidFill>
                  <a:srgbClr val="351C75"/>
                </a:solidFill>
                <a:latin typeface="Montserrat"/>
                <a:ea typeface="Montserrat"/>
                <a:cs typeface="Montserrat"/>
                <a:sym typeface="Montserrat"/>
              </a:rPr>
              <a:t>Concord University Office of Public Safety</a:t>
            </a:r>
            <a:endParaRPr sz="1300">
              <a:solidFill>
                <a:srgbClr val="351C75"/>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98"/>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351C75"/>
                </a:solidFill>
              </a:rPr>
              <a:t>Who to Report to in the Community</a:t>
            </a:r>
            <a:endParaRPr sz="2700">
              <a:solidFill>
                <a:srgbClr val="351C75"/>
              </a:solidFill>
            </a:endParaRPr>
          </a:p>
        </p:txBody>
      </p:sp>
      <p:sp>
        <p:nvSpPr>
          <p:cNvPr id="796" name="Google Shape;796;p98"/>
          <p:cNvSpPr txBox="1"/>
          <p:nvPr/>
        </p:nvSpPr>
        <p:spPr>
          <a:xfrm>
            <a:off x="263525" y="1225250"/>
            <a:ext cx="41772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74EA7"/>
                </a:solidFill>
                <a:latin typeface="Montserrat"/>
                <a:ea typeface="Montserrat"/>
                <a:cs typeface="Montserrat"/>
                <a:sym typeface="Montserrat"/>
              </a:rPr>
              <a:t>Family Refuge Center</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u="sng">
                <a:solidFill>
                  <a:srgbClr val="674EA7"/>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serrellg@familyrefugecenter.org</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304-800-2892 ext 200</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24/7 crisis line 304-645-6334</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Mercer County Sheriff’s Department</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304-487-8364</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Princeton Police Department</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304-487-5000</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WV State Police-Princeton Detachment</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r>
              <a:rPr lang="en">
                <a:solidFill>
                  <a:srgbClr val="674EA7"/>
                </a:solidFill>
                <a:latin typeface="Montserrat"/>
                <a:ea typeface="Montserrat"/>
                <a:cs typeface="Montserrat"/>
                <a:sym typeface="Montserrat"/>
              </a:rPr>
              <a:t>304-425-2101</a:t>
            </a:r>
            <a:endParaRPr>
              <a:solidFill>
                <a:srgbClr val="674EA7"/>
              </a:solidFill>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pic>
        <p:nvPicPr>
          <p:cNvPr id="797" name="Google Shape;797;p98"/>
          <p:cNvPicPr preferRelativeResize="0"/>
          <p:nvPr/>
        </p:nvPicPr>
        <p:blipFill>
          <a:blip r:embed="rId4">
            <a:alphaModFix/>
          </a:blip>
          <a:stretch>
            <a:fillRect/>
          </a:stretch>
        </p:blipFill>
        <p:spPr>
          <a:xfrm>
            <a:off x="4623725" y="1443300"/>
            <a:ext cx="3607650" cy="23765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99"/>
          <p:cNvSpPr txBox="1">
            <a:spLocks noGrp="1"/>
          </p:cNvSpPr>
          <p:nvPr>
            <p:ph type="title"/>
          </p:nvPr>
        </p:nvSpPr>
        <p:spPr>
          <a:xfrm>
            <a:off x="1732050" y="767100"/>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351C75"/>
                </a:solidFill>
              </a:rPr>
              <a:t>Questions</a:t>
            </a:r>
            <a:r>
              <a:rPr lang="en" sz="3500"/>
              <a:t>?</a:t>
            </a:r>
            <a:endParaRPr sz="3500"/>
          </a:p>
        </p:txBody>
      </p:sp>
      <p:pic>
        <p:nvPicPr>
          <p:cNvPr id="803" name="Google Shape;803;p99"/>
          <p:cNvPicPr preferRelativeResize="0"/>
          <p:nvPr/>
        </p:nvPicPr>
        <p:blipFill rotWithShape="1">
          <a:blip r:embed="rId3">
            <a:alphaModFix/>
          </a:blip>
          <a:srcRect t="7069" b="-7069"/>
          <a:stretch/>
        </p:blipFill>
        <p:spPr>
          <a:xfrm>
            <a:off x="3270700" y="1641400"/>
            <a:ext cx="2602600" cy="2790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8"/>
          <p:cNvSpPr txBox="1">
            <a:spLocks noGrp="1"/>
          </p:cNvSpPr>
          <p:nvPr>
            <p:ph type="subTitle" idx="1"/>
          </p:nvPr>
        </p:nvSpPr>
        <p:spPr>
          <a:xfrm>
            <a:off x="185425" y="1176850"/>
            <a:ext cx="7495800" cy="319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351C75"/>
                </a:solidFill>
              </a:rPr>
              <a:t>Who We Are:</a:t>
            </a:r>
            <a:endParaRPr sz="1600" b="1">
              <a:solidFill>
                <a:srgbClr val="351C75"/>
              </a:solidFill>
            </a:endParaRPr>
          </a:p>
          <a:p>
            <a:pPr marL="457200" lvl="0" indent="-317500" algn="l" rtl="0">
              <a:spcBef>
                <a:spcPts val="1000"/>
              </a:spcBef>
              <a:spcAft>
                <a:spcPts val="0"/>
              </a:spcAft>
              <a:buClr>
                <a:srgbClr val="351C75"/>
              </a:buClr>
              <a:buSzPts val="1400"/>
              <a:buChar char="●"/>
            </a:pPr>
            <a:r>
              <a:rPr lang="en">
                <a:solidFill>
                  <a:srgbClr val="351C75"/>
                </a:solidFill>
              </a:rPr>
              <a:t>Family Refuge Center is a community-based domestic violence project committed to ending physical, sexual, and emotional abuse in families. We encourage and promote healthy family life based on mutual respect and support for all family members.</a:t>
            </a:r>
            <a:endParaRPr>
              <a:solidFill>
                <a:srgbClr val="351C75"/>
              </a:solidFill>
            </a:endParaRPr>
          </a:p>
          <a:p>
            <a:pPr marL="457200" lvl="0" indent="0" algn="l" rtl="0">
              <a:spcBef>
                <a:spcPts val="1000"/>
              </a:spcBef>
              <a:spcAft>
                <a:spcPts val="0"/>
              </a:spcAft>
              <a:buNone/>
            </a:pPr>
            <a:endParaRPr>
              <a:solidFill>
                <a:srgbClr val="351C75"/>
              </a:solidFill>
            </a:endParaRPr>
          </a:p>
          <a:p>
            <a:pPr marL="457200" lvl="0" indent="-317500" algn="l" rtl="0">
              <a:spcBef>
                <a:spcPts val="1000"/>
              </a:spcBef>
              <a:spcAft>
                <a:spcPts val="0"/>
              </a:spcAft>
              <a:buSzPts val="1400"/>
              <a:buChar char="●"/>
            </a:pPr>
            <a:r>
              <a:rPr lang="en">
                <a:solidFill>
                  <a:srgbClr val="351C75"/>
                </a:solidFill>
              </a:rPr>
              <a:t>Family Refuge Center is a “dual-program” serving Pocahontas, Greenbrier, Monroe, and Mercer Counties in southeast West Virginia. This means that FRC serves as both a domestic violence program and rape crisis center.</a:t>
            </a:r>
            <a:r>
              <a:rPr lang="en"/>
              <a:t> </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509" name="Google Shape;509;p58"/>
          <p:cNvSpPr txBox="1">
            <a:spLocks noGrp="1"/>
          </p:cNvSpPr>
          <p:nvPr>
            <p:ph type="title"/>
          </p:nvPr>
        </p:nvSpPr>
        <p:spPr>
          <a:xfrm>
            <a:off x="1732050" y="523100"/>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Family Refuge Center</a:t>
            </a:r>
            <a:endParaRPr>
              <a:solidFill>
                <a:srgbClr val="351C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9"/>
          <p:cNvSpPr txBox="1">
            <a:spLocks noGrp="1"/>
          </p:cNvSpPr>
          <p:nvPr>
            <p:ph type="subTitle" idx="1"/>
          </p:nvPr>
        </p:nvSpPr>
        <p:spPr>
          <a:xfrm>
            <a:off x="185425" y="1176850"/>
            <a:ext cx="7495800" cy="319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351C75"/>
                </a:solidFill>
              </a:rPr>
              <a:t>Services We Offer:</a:t>
            </a:r>
            <a:endParaRPr sz="1800" b="1">
              <a:solidFill>
                <a:srgbClr val="351C75"/>
              </a:solidFill>
            </a:endParaRPr>
          </a:p>
          <a:p>
            <a:pPr marL="457200" lvl="0" indent="-330200" algn="l" rtl="0">
              <a:lnSpc>
                <a:spcPct val="115000"/>
              </a:lnSpc>
              <a:spcBef>
                <a:spcPts val="1000"/>
              </a:spcBef>
              <a:spcAft>
                <a:spcPts val="0"/>
              </a:spcAft>
              <a:buClr>
                <a:srgbClr val="351C75"/>
              </a:buClr>
              <a:buSzPts val="1600"/>
              <a:buFont typeface="Nunito"/>
              <a:buChar char="●"/>
            </a:pPr>
            <a:r>
              <a:rPr lang="en" sz="1600" b="1">
                <a:solidFill>
                  <a:srgbClr val="351C75"/>
                </a:solidFill>
                <a:latin typeface="Nunito"/>
                <a:ea typeface="Nunito"/>
                <a:cs typeface="Nunito"/>
                <a:sym typeface="Nunito"/>
              </a:rPr>
              <a:t>Shelter Services</a:t>
            </a:r>
            <a:r>
              <a:rPr lang="en" sz="1600">
                <a:solidFill>
                  <a:srgbClr val="351C75"/>
                </a:solidFill>
                <a:latin typeface="Nunito"/>
                <a:ea typeface="Nunito"/>
                <a:cs typeface="Nunito"/>
                <a:sym typeface="Nunito"/>
              </a:rPr>
              <a:t>: FRC has a 16-bed emergency shelter. Our shelter is for victims of domestic violence, sexual violence, elder abuse, stalking or human trafficking who are in fear for their safety or the safety of their children. </a:t>
            </a:r>
            <a:endParaRPr sz="1600">
              <a:solidFill>
                <a:srgbClr val="351C75"/>
              </a:solidFill>
              <a:latin typeface="Nunito"/>
              <a:ea typeface="Nunito"/>
              <a:cs typeface="Nunito"/>
              <a:sym typeface="Nunito"/>
            </a:endParaRPr>
          </a:p>
          <a:p>
            <a:pPr marL="457200" lvl="0" indent="0" algn="l" rtl="0">
              <a:lnSpc>
                <a:spcPct val="115000"/>
              </a:lnSpc>
              <a:spcBef>
                <a:spcPts val="0"/>
              </a:spcBef>
              <a:spcAft>
                <a:spcPts val="0"/>
              </a:spcAft>
              <a:buNone/>
            </a:pPr>
            <a:endParaRPr sz="1600">
              <a:solidFill>
                <a:srgbClr val="351C75"/>
              </a:solidFill>
              <a:latin typeface="Nunito"/>
              <a:ea typeface="Nunito"/>
              <a:cs typeface="Nunito"/>
              <a:sym typeface="Nunito"/>
            </a:endParaRPr>
          </a:p>
          <a:p>
            <a:pPr marL="457200" lvl="0" indent="-330200" algn="l" rtl="0">
              <a:lnSpc>
                <a:spcPct val="115000"/>
              </a:lnSpc>
              <a:spcBef>
                <a:spcPts val="0"/>
              </a:spcBef>
              <a:spcAft>
                <a:spcPts val="0"/>
              </a:spcAft>
              <a:buClr>
                <a:srgbClr val="351C75"/>
              </a:buClr>
              <a:buSzPts val="1600"/>
              <a:buFont typeface="Nunito"/>
              <a:buChar char="●"/>
            </a:pPr>
            <a:r>
              <a:rPr lang="en" sz="1600" b="1">
                <a:solidFill>
                  <a:srgbClr val="351C75"/>
                </a:solidFill>
                <a:latin typeface="Nunito"/>
                <a:ea typeface="Nunito"/>
                <a:cs typeface="Nunito"/>
                <a:sym typeface="Nunito"/>
              </a:rPr>
              <a:t>Counseling</a:t>
            </a:r>
            <a:r>
              <a:rPr lang="en" sz="1600">
                <a:solidFill>
                  <a:srgbClr val="351C75"/>
                </a:solidFill>
                <a:latin typeface="Nunito"/>
                <a:ea typeface="Nunito"/>
                <a:cs typeface="Nunito"/>
                <a:sym typeface="Nunito"/>
              </a:rPr>
              <a:t>: FRC contracts with a local therapist to provide counseling services to all clients being served by the agency.</a:t>
            </a:r>
            <a:endParaRPr sz="2200" b="1">
              <a:solidFill>
                <a:srgbClr val="351C75"/>
              </a:solidFill>
              <a:latin typeface="Nunito"/>
              <a:ea typeface="Nunito"/>
              <a:cs typeface="Nunito"/>
              <a:sym typeface="Nunito"/>
            </a:endParaRPr>
          </a:p>
          <a:p>
            <a:pPr marL="0" lvl="0" indent="0" algn="l" rtl="0">
              <a:spcBef>
                <a:spcPts val="0"/>
              </a:spcBef>
              <a:spcAft>
                <a:spcPts val="1000"/>
              </a:spcAft>
              <a:buNone/>
            </a:pPr>
            <a:endParaRPr/>
          </a:p>
        </p:txBody>
      </p:sp>
      <p:sp>
        <p:nvSpPr>
          <p:cNvPr id="515" name="Google Shape;515;p59"/>
          <p:cNvSpPr txBox="1">
            <a:spLocks noGrp="1"/>
          </p:cNvSpPr>
          <p:nvPr>
            <p:ph type="title"/>
          </p:nvPr>
        </p:nvSpPr>
        <p:spPr>
          <a:xfrm>
            <a:off x="1659175" y="43527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Family Refuge Center</a:t>
            </a:r>
            <a:endParaRPr>
              <a:solidFill>
                <a:srgbClr val="351C7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0"/>
          <p:cNvSpPr txBox="1">
            <a:spLocks noGrp="1"/>
          </p:cNvSpPr>
          <p:nvPr>
            <p:ph type="title"/>
          </p:nvPr>
        </p:nvSpPr>
        <p:spPr>
          <a:xfrm>
            <a:off x="1916775" y="1190025"/>
            <a:ext cx="5154300" cy="129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51C75"/>
                </a:solidFill>
              </a:rPr>
              <a:t>Advocacy</a:t>
            </a:r>
            <a:endParaRPr>
              <a:solidFill>
                <a:srgbClr val="351C75"/>
              </a:solidFill>
            </a:endParaRPr>
          </a:p>
        </p:txBody>
      </p:sp>
      <p:sp>
        <p:nvSpPr>
          <p:cNvPr id="521" name="Google Shape;521;p60"/>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51C75"/>
                </a:solidFill>
              </a:rPr>
              <a:t>What is an Advocate?</a:t>
            </a:r>
            <a:endParaRPr sz="2400">
              <a:solidFill>
                <a:srgbClr val="351C7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1"/>
          <p:cNvSpPr txBox="1">
            <a:spLocks noGrp="1"/>
          </p:cNvSpPr>
          <p:nvPr>
            <p:ph type="subTitle" idx="1"/>
          </p:nvPr>
        </p:nvSpPr>
        <p:spPr>
          <a:xfrm>
            <a:off x="731525" y="1268800"/>
            <a:ext cx="5544000" cy="2742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351C75"/>
              </a:buClr>
              <a:buSzPts val="2000"/>
              <a:buChar char="●"/>
            </a:pPr>
            <a:r>
              <a:rPr lang="en" sz="2000" b="1">
                <a:solidFill>
                  <a:srgbClr val="351C75"/>
                </a:solidFill>
              </a:rPr>
              <a:t>Medical Accompaniment and Advocacy</a:t>
            </a:r>
            <a:endParaRPr sz="2000">
              <a:solidFill>
                <a:srgbClr val="351C75"/>
              </a:solidFill>
            </a:endParaRPr>
          </a:p>
          <a:p>
            <a:pPr marL="457200" lvl="0" indent="-355600" algn="l" rtl="0">
              <a:spcBef>
                <a:spcPts val="0"/>
              </a:spcBef>
              <a:spcAft>
                <a:spcPts val="0"/>
              </a:spcAft>
              <a:buClr>
                <a:srgbClr val="351C75"/>
              </a:buClr>
              <a:buSzPts val="2000"/>
              <a:buChar char="●"/>
            </a:pPr>
            <a:r>
              <a:rPr lang="en" sz="2000" b="1">
                <a:solidFill>
                  <a:srgbClr val="351C75"/>
                </a:solidFill>
              </a:rPr>
              <a:t>Comprehensive case management</a:t>
            </a:r>
            <a:r>
              <a:rPr lang="en" sz="2000">
                <a:solidFill>
                  <a:srgbClr val="351C75"/>
                </a:solidFill>
              </a:rPr>
              <a:t> </a:t>
            </a:r>
            <a:endParaRPr sz="2000">
              <a:solidFill>
                <a:srgbClr val="351C75"/>
              </a:solidFill>
            </a:endParaRPr>
          </a:p>
          <a:p>
            <a:pPr marL="457200" lvl="0" indent="-355600" algn="l" rtl="0">
              <a:spcBef>
                <a:spcPts val="0"/>
              </a:spcBef>
              <a:spcAft>
                <a:spcPts val="0"/>
              </a:spcAft>
              <a:buClr>
                <a:srgbClr val="351C75"/>
              </a:buClr>
              <a:buSzPts val="2000"/>
              <a:buChar char="●"/>
            </a:pPr>
            <a:r>
              <a:rPr lang="en" sz="2000" b="1">
                <a:solidFill>
                  <a:srgbClr val="351C75"/>
                </a:solidFill>
              </a:rPr>
              <a:t>Economic Justice Advocacy</a:t>
            </a:r>
            <a:endParaRPr sz="2000" b="1">
              <a:solidFill>
                <a:srgbClr val="351C75"/>
              </a:solidFill>
            </a:endParaRPr>
          </a:p>
          <a:p>
            <a:pPr marL="457200" lvl="0" indent="-355600" algn="l" rtl="0">
              <a:spcBef>
                <a:spcPts val="0"/>
              </a:spcBef>
              <a:spcAft>
                <a:spcPts val="0"/>
              </a:spcAft>
              <a:buClr>
                <a:srgbClr val="351C75"/>
              </a:buClr>
              <a:buSzPts val="2000"/>
              <a:buChar char="●"/>
            </a:pPr>
            <a:r>
              <a:rPr lang="en" sz="2000" b="1">
                <a:solidFill>
                  <a:srgbClr val="351C75"/>
                </a:solidFill>
              </a:rPr>
              <a:t>Civil Legal Advocacy </a:t>
            </a:r>
            <a:endParaRPr sz="2000" b="1">
              <a:solidFill>
                <a:srgbClr val="351C75"/>
              </a:solidFill>
            </a:endParaRPr>
          </a:p>
          <a:p>
            <a:pPr marL="457200" lvl="0" indent="-355600" algn="l" rtl="0">
              <a:spcBef>
                <a:spcPts val="0"/>
              </a:spcBef>
              <a:spcAft>
                <a:spcPts val="0"/>
              </a:spcAft>
              <a:buClr>
                <a:srgbClr val="351C75"/>
              </a:buClr>
              <a:buSzPts val="2000"/>
              <a:buChar char="●"/>
            </a:pPr>
            <a:r>
              <a:rPr lang="en" sz="2000" b="1">
                <a:solidFill>
                  <a:srgbClr val="351C75"/>
                </a:solidFill>
              </a:rPr>
              <a:t>Advocacy within the Criminal Justice System  </a:t>
            </a:r>
            <a:endParaRPr sz="2000" b="1">
              <a:solidFill>
                <a:srgbClr val="351C75"/>
              </a:solidFill>
            </a:endParaRPr>
          </a:p>
          <a:p>
            <a:pPr marL="457200" lvl="0" indent="-355600" algn="l" rtl="0">
              <a:spcBef>
                <a:spcPts val="0"/>
              </a:spcBef>
              <a:spcAft>
                <a:spcPts val="0"/>
              </a:spcAft>
              <a:buClr>
                <a:srgbClr val="351C75"/>
              </a:buClr>
              <a:buSzPts val="2000"/>
              <a:buChar char="●"/>
            </a:pPr>
            <a:r>
              <a:rPr lang="en" sz="2000" b="1">
                <a:solidFill>
                  <a:srgbClr val="351C75"/>
                </a:solidFill>
              </a:rPr>
              <a:t>Safety Planning</a:t>
            </a:r>
            <a:endParaRPr sz="2000" b="1">
              <a:solidFill>
                <a:srgbClr val="351C75"/>
              </a:solidFill>
            </a:endParaRPr>
          </a:p>
          <a:p>
            <a:pPr marL="0" lvl="0" indent="0" algn="l" rtl="0">
              <a:spcBef>
                <a:spcPts val="1000"/>
              </a:spcBef>
              <a:spcAft>
                <a:spcPts val="1000"/>
              </a:spcAft>
              <a:buNone/>
            </a:pPr>
            <a:endParaRPr sz="1600" b="1">
              <a:solidFill>
                <a:schemeClr val="dk1"/>
              </a:solidFill>
            </a:endParaRPr>
          </a:p>
        </p:txBody>
      </p:sp>
      <p:sp>
        <p:nvSpPr>
          <p:cNvPr id="527" name="Google Shape;527;p61"/>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a:solidFill>
                  <a:srgbClr val="351C75"/>
                </a:solidFill>
              </a:rPr>
              <a:t>What our advocates do:</a:t>
            </a:r>
            <a:endParaRPr sz="3800">
              <a:solidFill>
                <a:srgbClr val="351C75"/>
              </a:solidFill>
            </a:endParaRPr>
          </a:p>
        </p:txBody>
      </p:sp>
      <p:pic>
        <p:nvPicPr>
          <p:cNvPr id="528" name="Google Shape;528;p61"/>
          <p:cNvPicPr preferRelativeResize="0"/>
          <p:nvPr/>
        </p:nvPicPr>
        <p:blipFill>
          <a:blip r:embed="rId3">
            <a:alphaModFix/>
          </a:blip>
          <a:stretch>
            <a:fillRect/>
          </a:stretch>
        </p:blipFill>
        <p:spPr>
          <a:xfrm>
            <a:off x="5924275" y="2839575"/>
            <a:ext cx="3055100" cy="159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1000"/>
                                        <p:tgtEl>
                                          <p:spTgt spid="5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
                                        </p:tgtEl>
                                        <p:attrNameLst>
                                          <p:attrName>style.visibility</p:attrName>
                                        </p:attrNameLst>
                                      </p:cBhvr>
                                      <p:to>
                                        <p:strVal val="visible"/>
                                      </p:to>
                                    </p:set>
                                    <p:animEffect transition="in" filter="fade">
                                      <p:cBhvr>
                                        <p:cTn id="12" dur="1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2"/>
          <p:cNvSpPr txBox="1">
            <a:spLocks noGrp="1"/>
          </p:cNvSpPr>
          <p:nvPr>
            <p:ph type="title"/>
          </p:nvPr>
        </p:nvSpPr>
        <p:spPr>
          <a:xfrm>
            <a:off x="477450" y="2209253"/>
            <a:ext cx="3714900" cy="8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351C75"/>
                </a:solidFill>
              </a:rPr>
              <a:t>Stalking</a:t>
            </a:r>
            <a:endParaRPr>
              <a:solidFill>
                <a:srgbClr val="351C75"/>
              </a:solidFill>
            </a:endParaRPr>
          </a:p>
        </p:txBody>
      </p:sp>
      <p:sp>
        <p:nvSpPr>
          <p:cNvPr id="534" name="Google Shape;534;p62"/>
          <p:cNvSpPr txBox="1">
            <a:spLocks noGrp="1"/>
          </p:cNvSpPr>
          <p:nvPr>
            <p:ph type="title" idx="2"/>
          </p:nvPr>
        </p:nvSpPr>
        <p:spPr>
          <a:xfrm>
            <a:off x="521125" y="837374"/>
            <a:ext cx="1650900" cy="8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51C75"/>
                </a:solidFill>
              </a:rPr>
              <a:t>2</a:t>
            </a:r>
            <a:endParaRPr>
              <a:solidFill>
                <a:srgbClr val="351C75"/>
              </a:solidFill>
            </a:endParaRPr>
          </a:p>
        </p:txBody>
      </p:sp>
      <p:pic>
        <p:nvPicPr>
          <p:cNvPr id="535" name="Google Shape;535;p62"/>
          <p:cNvPicPr preferRelativeResize="0"/>
          <p:nvPr/>
        </p:nvPicPr>
        <p:blipFill>
          <a:blip r:embed="rId3">
            <a:alphaModFix/>
          </a:blip>
          <a:stretch>
            <a:fillRect/>
          </a:stretch>
        </p:blipFill>
        <p:spPr>
          <a:xfrm>
            <a:off x="3831250" y="837375"/>
            <a:ext cx="4818775" cy="3212505"/>
          </a:xfrm>
          <a:prstGeom prst="rect">
            <a:avLst/>
          </a:prstGeom>
          <a:noFill/>
          <a:ln>
            <a:noFill/>
          </a:ln>
        </p:spPr>
      </p:pic>
    </p:spTree>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4392</Words>
  <Application>Microsoft Office PowerPoint</Application>
  <PresentationFormat>On-screen Show (16:9)</PresentationFormat>
  <Paragraphs>297</Paragraphs>
  <Slides>46</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Russo One</vt:lpstr>
      <vt:lpstr>Josefin Sans</vt:lpstr>
      <vt:lpstr>Merriweather Light</vt:lpstr>
      <vt:lpstr>Vidaloka</vt:lpstr>
      <vt:lpstr>Open Sans</vt:lpstr>
      <vt:lpstr>Mako</vt:lpstr>
      <vt:lpstr>Montserrat</vt:lpstr>
      <vt:lpstr>Lato</vt:lpstr>
      <vt:lpstr>Open Sans SemiBold</vt:lpstr>
      <vt:lpstr>Crimson Text</vt:lpstr>
      <vt:lpstr>Arial</vt:lpstr>
      <vt:lpstr>Nunito</vt:lpstr>
      <vt:lpstr>Minimalist Business Slides XL by Slidesgo</vt:lpstr>
      <vt:lpstr>Stalking 101</vt:lpstr>
      <vt:lpstr>—Molly Harper</vt:lpstr>
      <vt:lpstr>Family Refuge Center</vt:lpstr>
      <vt:lpstr>Family Refuge Center</vt:lpstr>
      <vt:lpstr>Family Refuge Center</vt:lpstr>
      <vt:lpstr>Family Refuge Center</vt:lpstr>
      <vt:lpstr>Advocacy</vt:lpstr>
      <vt:lpstr>What our advocates do:</vt:lpstr>
      <vt:lpstr>Stalking</vt:lpstr>
      <vt:lpstr>PowerPoint Presentation</vt:lpstr>
      <vt:lpstr>What is Stalking?</vt:lpstr>
      <vt:lpstr>Major Stalking Categories</vt:lpstr>
      <vt:lpstr>WV State Law and Definition of Stalking </vt:lpstr>
      <vt:lpstr>WV State Law and Definition of Stalking</vt:lpstr>
      <vt:lpstr>Criminal</vt:lpstr>
      <vt:lpstr>PowerPoint Presentation</vt:lpstr>
      <vt:lpstr>PowerPoint Presentation</vt:lpstr>
      <vt:lpstr>Possible Stalking Behaviors</vt:lpstr>
      <vt:lpstr>Stalking Behaviors </vt:lpstr>
      <vt:lpstr>While “You” is fictional and a bit sensationalized, many of the stalking behaviors that Joe engages in are fairly common.</vt:lpstr>
      <vt:lpstr>Context of Behaviors is Critical to Understanding Stalking Victimization</vt:lpstr>
      <vt:lpstr>13.5 million</vt:lpstr>
      <vt:lpstr>Campus Related Stalking</vt:lpstr>
      <vt:lpstr>The Clery Act</vt:lpstr>
      <vt:lpstr>What is Title IX ?</vt:lpstr>
      <vt:lpstr>1 in 10 Undergraduate Women  1 in 33 Undergraduate Men   </vt:lpstr>
      <vt:lpstr>PowerPoint Presentation</vt:lpstr>
      <vt:lpstr>College Student Stalking Victimization</vt:lpstr>
      <vt:lpstr>School-Related Impacts for Stalking Victims</vt:lpstr>
      <vt:lpstr>Tech Related Stalking</vt:lpstr>
      <vt:lpstr>What is Tech-Facilitated Stalking</vt:lpstr>
      <vt:lpstr>Digital Evidence</vt:lpstr>
      <vt:lpstr>What do I do if it’s happening to me?</vt:lpstr>
      <vt:lpstr>Intersection Between Stalking and Sexual Violence</vt:lpstr>
      <vt:lpstr>PowerPoint Presentation</vt:lpstr>
      <vt:lpstr>PowerPoint Presentation</vt:lpstr>
      <vt:lpstr>PowerPoint Presentation</vt:lpstr>
      <vt:lpstr>PowerPoint Presentation</vt:lpstr>
      <vt:lpstr>Wrap Up!</vt:lpstr>
      <vt:lpstr>Early Intervention is Key</vt:lpstr>
      <vt:lpstr>Stalking Kits</vt:lpstr>
      <vt:lpstr>Protection Orders</vt:lpstr>
      <vt:lpstr>What do I do if it’s happening to someone I know?</vt:lpstr>
      <vt:lpstr>Who to report to on campus</vt:lpstr>
      <vt:lpstr>Who to Report to in the Community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Stalking 101</dc:title>
  <dc:creator>Anna Hardy</dc:creator>
  <cp:lastModifiedBy>Anna Hardy</cp:lastModifiedBy>
  <cp:revision>1</cp:revision>
  <dcterms:modified xsi:type="dcterms:W3CDTF">2023-02-03T14:42:12Z</dcterms:modified>
</cp:coreProperties>
</file>